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4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5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6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7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8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9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10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11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12.xml" ContentType="application/vnd.openxmlformats-officedocument.them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theme/theme13.xml" ContentType="application/vnd.openxmlformats-officedocument.theme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14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heme/theme15.xml" ContentType="application/vnd.openxmlformats-officedocument.theme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16.xml" ContentType="application/vnd.openxmlformats-officedocument.theme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7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1" r:id="rId5"/>
    <p:sldMasterId id="2147483675" r:id="rId6"/>
    <p:sldMasterId id="2147483683" r:id="rId7"/>
    <p:sldMasterId id="2147483700" r:id="rId8"/>
    <p:sldMasterId id="2147483712" r:id="rId9"/>
    <p:sldMasterId id="2147483722" r:id="rId10"/>
    <p:sldMasterId id="2147483727" r:id="rId11"/>
    <p:sldMasterId id="2147483731" r:id="rId12"/>
    <p:sldMasterId id="2147483736" r:id="rId13"/>
    <p:sldMasterId id="2147483748" r:id="rId14"/>
    <p:sldMasterId id="2147483760" r:id="rId15"/>
    <p:sldMasterId id="2147483772" r:id="rId16"/>
    <p:sldMasterId id="2147483777" r:id="rId17"/>
    <p:sldMasterId id="2147483782" r:id="rId18"/>
    <p:sldMasterId id="2147483787" r:id="rId19"/>
    <p:sldMasterId id="2147483792" r:id="rId20"/>
    <p:sldMasterId id="2147483796" r:id="rId21"/>
  </p:sldMasterIdLst>
  <p:notesMasterIdLst>
    <p:notesMasterId r:id="rId66"/>
  </p:notesMasterIdLst>
  <p:handoutMasterIdLst>
    <p:handoutMasterId r:id="rId67"/>
  </p:handoutMasterIdLst>
  <p:sldIdLst>
    <p:sldId id="263" r:id="rId22"/>
    <p:sldId id="298" r:id="rId23"/>
    <p:sldId id="299" r:id="rId24"/>
    <p:sldId id="300" r:id="rId25"/>
    <p:sldId id="301" r:id="rId26"/>
    <p:sldId id="302" r:id="rId27"/>
    <p:sldId id="303" r:id="rId28"/>
    <p:sldId id="269" r:id="rId29"/>
    <p:sldId id="258" r:id="rId30"/>
    <p:sldId id="260" r:id="rId31"/>
    <p:sldId id="261" r:id="rId32"/>
    <p:sldId id="262" r:id="rId33"/>
    <p:sldId id="270" r:id="rId34"/>
    <p:sldId id="277" r:id="rId35"/>
    <p:sldId id="278" r:id="rId36"/>
    <p:sldId id="310" r:id="rId37"/>
    <p:sldId id="304" r:id="rId38"/>
    <p:sldId id="279" r:id="rId39"/>
    <p:sldId id="305" r:id="rId40"/>
    <p:sldId id="306" r:id="rId41"/>
    <p:sldId id="307" r:id="rId42"/>
    <p:sldId id="308" r:id="rId43"/>
    <p:sldId id="309" r:id="rId44"/>
    <p:sldId id="311" r:id="rId45"/>
    <p:sldId id="290" r:id="rId46"/>
    <p:sldId id="312" r:id="rId47"/>
    <p:sldId id="313" r:id="rId48"/>
    <p:sldId id="291" r:id="rId49"/>
    <p:sldId id="292" r:id="rId50"/>
    <p:sldId id="314" r:id="rId51"/>
    <p:sldId id="315" r:id="rId52"/>
    <p:sldId id="316" r:id="rId53"/>
    <p:sldId id="317" r:id="rId54"/>
    <p:sldId id="318" r:id="rId55"/>
    <p:sldId id="319" r:id="rId56"/>
    <p:sldId id="320" r:id="rId57"/>
    <p:sldId id="321" r:id="rId58"/>
    <p:sldId id="328" r:id="rId59"/>
    <p:sldId id="322" r:id="rId60"/>
    <p:sldId id="323" r:id="rId61"/>
    <p:sldId id="324" r:id="rId62"/>
    <p:sldId id="325" r:id="rId63"/>
    <p:sldId id="326" r:id="rId64"/>
    <p:sldId id="327" r:id="rId65"/>
  </p:sldIdLst>
  <p:sldSz cx="9144000" cy="6858000" type="screen4x3"/>
  <p:notesSz cx="7315200" cy="9601200"/>
  <p:custDataLst>
    <p:tags r:id="rId68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 baseline="-250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 baseline="-250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 baseline="-250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 baseline="-250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B35E"/>
    <a:srgbClr val="D35A09"/>
    <a:srgbClr val="5F0D9A"/>
    <a:srgbClr val="B241D4"/>
    <a:srgbClr val="EDCE3F"/>
    <a:srgbClr val="FFBB00"/>
    <a:srgbClr val="FF7300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959" autoAdjust="0"/>
    <p:restoredTop sz="94660" autoAdjust="0"/>
  </p:normalViewPr>
  <p:slideViewPr>
    <p:cSldViewPr>
      <p:cViewPr varScale="1">
        <p:scale>
          <a:sx n="114" d="100"/>
          <a:sy n="114" d="100"/>
        </p:scale>
        <p:origin x="-155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5.xml"/><Relationship Id="rId39" Type="http://schemas.openxmlformats.org/officeDocument/2006/relationships/slide" Target="slides/slide18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3.xml"/><Relationship Id="rId42" Type="http://schemas.openxmlformats.org/officeDocument/2006/relationships/slide" Target="slides/slide21.xml"/><Relationship Id="rId47" Type="http://schemas.openxmlformats.org/officeDocument/2006/relationships/slide" Target="slides/slide26.xml"/><Relationship Id="rId50" Type="http://schemas.openxmlformats.org/officeDocument/2006/relationships/slide" Target="slides/slide29.xml"/><Relationship Id="rId55" Type="http://schemas.openxmlformats.org/officeDocument/2006/relationships/slide" Target="slides/slide34.xml"/><Relationship Id="rId63" Type="http://schemas.openxmlformats.org/officeDocument/2006/relationships/slide" Target="slides/slide42.xml"/><Relationship Id="rId68" Type="http://schemas.openxmlformats.org/officeDocument/2006/relationships/tags" Target="tags/tag1.xml"/><Relationship Id="rId7" Type="http://schemas.openxmlformats.org/officeDocument/2006/relationships/slideMaster" Target="slideMasters/slideMaster4.xml"/><Relationship Id="rId71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3.xml"/><Relationship Id="rId32" Type="http://schemas.openxmlformats.org/officeDocument/2006/relationships/slide" Target="slides/slide11.xml"/><Relationship Id="rId37" Type="http://schemas.openxmlformats.org/officeDocument/2006/relationships/slide" Target="slides/slide16.xml"/><Relationship Id="rId40" Type="http://schemas.openxmlformats.org/officeDocument/2006/relationships/slide" Target="slides/slide19.xml"/><Relationship Id="rId45" Type="http://schemas.openxmlformats.org/officeDocument/2006/relationships/slide" Target="slides/slide24.xml"/><Relationship Id="rId53" Type="http://schemas.openxmlformats.org/officeDocument/2006/relationships/slide" Target="slides/slide32.xml"/><Relationship Id="rId58" Type="http://schemas.openxmlformats.org/officeDocument/2006/relationships/slide" Target="slides/slide37.xml"/><Relationship Id="rId66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2.xml"/><Relationship Id="rId28" Type="http://schemas.openxmlformats.org/officeDocument/2006/relationships/slide" Target="slides/slide7.xml"/><Relationship Id="rId36" Type="http://schemas.openxmlformats.org/officeDocument/2006/relationships/slide" Target="slides/slide15.xml"/><Relationship Id="rId49" Type="http://schemas.openxmlformats.org/officeDocument/2006/relationships/slide" Target="slides/slide28.xml"/><Relationship Id="rId57" Type="http://schemas.openxmlformats.org/officeDocument/2006/relationships/slide" Target="slides/slide36.xml"/><Relationship Id="rId61" Type="http://schemas.openxmlformats.org/officeDocument/2006/relationships/slide" Target="slides/slide40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10.xml"/><Relationship Id="rId44" Type="http://schemas.openxmlformats.org/officeDocument/2006/relationships/slide" Target="slides/slide23.xml"/><Relationship Id="rId52" Type="http://schemas.openxmlformats.org/officeDocument/2006/relationships/slide" Target="slides/slide31.xml"/><Relationship Id="rId60" Type="http://schemas.openxmlformats.org/officeDocument/2006/relationships/slide" Target="slides/slide39.xml"/><Relationship Id="rId65" Type="http://schemas.openxmlformats.org/officeDocument/2006/relationships/slide" Target="slides/slide44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1.xml"/><Relationship Id="rId27" Type="http://schemas.openxmlformats.org/officeDocument/2006/relationships/slide" Target="slides/slide6.xml"/><Relationship Id="rId30" Type="http://schemas.openxmlformats.org/officeDocument/2006/relationships/slide" Target="slides/slide9.xml"/><Relationship Id="rId35" Type="http://schemas.openxmlformats.org/officeDocument/2006/relationships/slide" Target="slides/slide14.xml"/><Relationship Id="rId43" Type="http://schemas.openxmlformats.org/officeDocument/2006/relationships/slide" Target="slides/slide22.xml"/><Relationship Id="rId48" Type="http://schemas.openxmlformats.org/officeDocument/2006/relationships/slide" Target="slides/slide27.xml"/><Relationship Id="rId56" Type="http://schemas.openxmlformats.org/officeDocument/2006/relationships/slide" Target="slides/slide35.xml"/><Relationship Id="rId64" Type="http://schemas.openxmlformats.org/officeDocument/2006/relationships/slide" Target="slides/slide43.xml"/><Relationship Id="rId69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30.xml"/><Relationship Id="rId72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4.xml"/><Relationship Id="rId33" Type="http://schemas.openxmlformats.org/officeDocument/2006/relationships/slide" Target="slides/slide12.xml"/><Relationship Id="rId38" Type="http://schemas.openxmlformats.org/officeDocument/2006/relationships/slide" Target="slides/slide17.xml"/><Relationship Id="rId46" Type="http://schemas.openxmlformats.org/officeDocument/2006/relationships/slide" Target="slides/slide25.xml"/><Relationship Id="rId59" Type="http://schemas.openxmlformats.org/officeDocument/2006/relationships/slide" Target="slides/slide38.xml"/><Relationship Id="rId67" Type="http://schemas.openxmlformats.org/officeDocument/2006/relationships/handoutMaster" Target="handoutMasters/handoutMaster1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20.xml"/><Relationship Id="rId54" Type="http://schemas.openxmlformats.org/officeDocument/2006/relationships/slide" Target="slides/slide33.xml"/><Relationship Id="rId62" Type="http://schemas.openxmlformats.org/officeDocument/2006/relationships/slide" Target="slides/slide41.xml"/><Relationship Id="rId7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7" tIns="48329" rIns="96657" bIns="48329" numCol="1" anchor="t" anchorCtr="0" compatLnSpc="1">
            <a:prstTxWarp prst="textNoShape">
              <a:avLst/>
            </a:prstTxWarp>
          </a:bodyPr>
          <a:lstStyle>
            <a:lvl1pPr defTabSz="966788">
              <a:defRPr sz="1300" b="1" baseline="0"/>
            </a:lvl1pPr>
          </a:lstStyle>
          <a:p>
            <a:endParaRPr lang="en-U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7" tIns="48329" rIns="96657" bIns="48329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 b="1" baseline="0"/>
            </a:lvl1pPr>
          </a:lstStyle>
          <a:p>
            <a:endParaRPr lang="en-US"/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7" tIns="48329" rIns="96657" bIns="48329" numCol="1" anchor="b" anchorCtr="0" compatLnSpc="1">
            <a:prstTxWarp prst="textNoShape">
              <a:avLst/>
            </a:prstTxWarp>
          </a:bodyPr>
          <a:lstStyle>
            <a:lvl1pPr defTabSz="966788">
              <a:defRPr sz="1300" b="1" baseline="0"/>
            </a:lvl1pPr>
          </a:lstStyle>
          <a:p>
            <a:endParaRPr lang="en-US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0188"/>
            <a:ext cx="3170237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7" tIns="48329" rIns="96657" bIns="48329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 b="1" baseline="0"/>
            </a:lvl1pPr>
          </a:lstStyle>
          <a:p>
            <a:fld id="{EA49EFE4-FC16-4450-8B7B-57640EEDDF0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112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7" tIns="48329" rIns="96657" bIns="48329" numCol="1" anchor="t" anchorCtr="0" compatLnSpc="1">
            <a:prstTxWarp prst="textNoShape">
              <a:avLst/>
            </a:prstTxWarp>
          </a:bodyPr>
          <a:lstStyle>
            <a:lvl1pPr defTabSz="966788">
              <a:defRPr sz="1300" b="1" baseline="0"/>
            </a:lvl1pPr>
          </a:lstStyle>
          <a:p>
            <a:endParaRPr lang="en-US"/>
          </a:p>
        </p:txBody>
      </p:sp>
      <p:sp>
        <p:nvSpPr>
          <p:cNvPr id="274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7" tIns="48329" rIns="96657" bIns="48329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 b="1" baseline="0"/>
            </a:lvl1pPr>
          </a:lstStyle>
          <a:p>
            <a:endParaRPr lang="en-US"/>
          </a:p>
        </p:txBody>
      </p:sp>
      <p:sp>
        <p:nvSpPr>
          <p:cNvPr id="274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19138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74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6313" y="4560888"/>
            <a:ext cx="5362575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7" tIns="48329" rIns="96657" bIns="4832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74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7" tIns="48329" rIns="96657" bIns="48329" numCol="1" anchor="b" anchorCtr="0" compatLnSpc="1">
            <a:prstTxWarp prst="textNoShape">
              <a:avLst/>
            </a:prstTxWarp>
          </a:bodyPr>
          <a:lstStyle>
            <a:lvl1pPr defTabSz="966788">
              <a:defRPr sz="1300" b="1" baseline="0"/>
            </a:lvl1pPr>
          </a:lstStyle>
          <a:p>
            <a:endParaRPr lang="en-US"/>
          </a:p>
        </p:txBody>
      </p:sp>
      <p:sp>
        <p:nvSpPr>
          <p:cNvPr id="274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0188"/>
            <a:ext cx="3170237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7" tIns="48329" rIns="96657" bIns="48329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 b="1" baseline="0"/>
            </a:lvl1pPr>
          </a:lstStyle>
          <a:p>
            <a:fld id="{29EF833C-757F-46F3-9F71-E8F39BDD03D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8319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0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0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1143000" indent="-22860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600200" indent="-22860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2057400" indent="-22860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9pPr>
          </a:lstStyle>
          <a:p>
            <a:pPr marL="0" marR="0" lvl="0" indent="0" algn="r" defTabSz="9128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347EA7C-2B67-4798-AFAF-D065BEBD02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28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956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420E9C-9E9B-498F-8B51-F0B9C46D3D74}" type="slidenum">
              <a:rPr lang="en-US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443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560888"/>
            <a:ext cx="5365750" cy="4321175"/>
          </a:xfrm>
        </p:spPr>
        <p:txBody>
          <a:bodyPr lIns="94826" tIns="47412" rIns="94826" bIns="47412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420E9C-9E9B-498F-8B51-F0B9C46D3D74}" type="slidenum">
              <a:rPr lang="en-US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443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560888"/>
            <a:ext cx="5365750" cy="4321175"/>
          </a:xfrm>
        </p:spPr>
        <p:txBody>
          <a:bodyPr lIns="94826" tIns="47412" rIns="94826" bIns="47412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420E9C-9E9B-498F-8B51-F0B9C46D3D74}" type="slidenum">
              <a:rPr lang="en-US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443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560888"/>
            <a:ext cx="5365750" cy="4321175"/>
          </a:xfrm>
        </p:spPr>
        <p:txBody>
          <a:bodyPr lIns="94826" tIns="47412" rIns="94826" bIns="47412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7420E9C-9E9B-498F-8B51-F0B9C46D3D74}" type="slidenum">
              <a:rPr kumimoji="0" lang="en-US" sz="13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3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443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560888"/>
            <a:ext cx="5365750" cy="4321175"/>
          </a:xfrm>
        </p:spPr>
        <p:txBody>
          <a:bodyPr lIns="94826" tIns="47412" rIns="94826" bIns="4741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433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7420E9C-9E9B-498F-8B51-F0B9C46D3D74}" type="slidenum">
              <a:rPr kumimoji="0" lang="en-US" sz="13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3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443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560888"/>
            <a:ext cx="5365750" cy="4321175"/>
          </a:xfrm>
        </p:spPr>
        <p:txBody>
          <a:bodyPr lIns="94826" tIns="47412" rIns="94826" bIns="4741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46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2.pn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8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9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9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9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2.xml"/><Relationship Id="rId4" Type="http://schemas.openxmlformats.org/officeDocument/2006/relationships/image" Target="../media/image2.png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3.xml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3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3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3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4.xml"/></Relationships>
</file>

<file path=ppt/slideLayouts/_rels/slideLayout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4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4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4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5.xml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5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5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5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6.xml"/></Relationships>
</file>

<file path=ppt/slideLayouts/_rels/slideLayout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6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6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6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7.xml"/></Relationships>
</file>

<file path=ppt/slideLayouts/_rels/slideLayout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7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7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8.xml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8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8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Calibri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itchFamily="34" charset="0"/>
              </a:defRPr>
            </a:lvl1pPr>
            <a:lvl2pPr>
              <a:defRPr>
                <a:latin typeface="Calibri" pitchFamily="34" charset="0"/>
              </a:defRPr>
            </a:lvl2pPr>
            <a:lvl3pPr>
              <a:defRPr>
                <a:latin typeface="Calibri" pitchFamily="34" charset="0"/>
              </a:defRPr>
            </a:lvl3pPr>
            <a:lvl4pPr>
              <a:defRPr>
                <a:latin typeface="Calibri" pitchFamily="34" charset="0"/>
              </a:defRPr>
            </a:lvl4pPr>
            <a:lvl5pPr>
              <a:defRPr>
                <a:latin typeface="Calibri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Calibri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Calibri" pitchFamily="34" charset="0"/>
              </a:defRPr>
            </a:lvl1pPr>
            <a:lvl2pPr>
              <a:defRPr sz="2400">
                <a:latin typeface="Calibri" pitchFamily="34" charset="0"/>
              </a:defRPr>
            </a:lvl2pPr>
            <a:lvl3pPr>
              <a:defRPr sz="2000">
                <a:latin typeface="Calibri" pitchFamily="34" charset="0"/>
              </a:defRPr>
            </a:lvl3pPr>
            <a:lvl4pPr>
              <a:defRPr sz="1800">
                <a:latin typeface="Calibri" pitchFamily="34" charset="0"/>
              </a:defRPr>
            </a:lvl4pPr>
            <a:lvl5pPr>
              <a:defRPr sz="1800">
                <a:latin typeface="Calibri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Calibri" pitchFamily="34" charset="0"/>
              </a:defRPr>
            </a:lvl1pPr>
            <a:lvl2pPr>
              <a:defRPr sz="2400">
                <a:latin typeface="Calibri" pitchFamily="34" charset="0"/>
              </a:defRPr>
            </a:lvl2pPr>
            <a:lvl3pPr>
              <a:defRPr sz="2000">
                <a:latin typeface="Calibri" pitchFamily="34" charset="0"/>
              </a:defRPr>
            </a:lvl3pPr>
            <a:lvl4pPr>
              <a:defRPr sz="1800">
                <a:latin typeface="Calibri" pitchFamily="34" charset="0"/>
              </a:defRPr>
            </a:lvl4pPr>
            <a:lvl5pPr>
              <a:defRPr sz="1800">
                <a:latin typeface="Calibri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Calibri" pitchFamily="34" charset="0"/>
              </a:defRPr>
            </a:lvl1pPr>
            <a:lvl2pPr>
              <a:defRPr sz="2000">
                <a:latin typeface="Calibri" pitchFamily="34" charset="0"/>
              </a:defRPr>
            </a:lvl2pPr>
            <a:lvl3pPr>
              <a:defRPr sz="1800">
                <a:latin typeface="Calibri" pitchFamily="34" charset="0"/>
              </a:defRPr>
            </a:lvl3pPr>
            <a:lvl4pPr>
              <a:defRPr sz="1600">
                <a:latin typeface="Calibri" pitchFamily="34" charset="0"/>
              </a:defRPr>
            </a:lvl4pPr>
            <a:lvl5pPr>
              <a:defRPr sz="1600">
                <a:latin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Calibri" pitchFamily="34" charset="0"/>
              </a:defRPr>
            </a:lvl1pPr>
            <a:lvl2pPr>
              <a:defRPr sz="2000">
                <a:latin typeface="Calibri" pitchFamily="34" charset="0"/>
              </a:defRPr>
            </a:lvl2pPr>
            <a:lvl3pPr>
              <a:defRPr sz="1800">
                <a:latin typeface="Calibri" pitchFamily="34" charset="0"/>
              </a:defRPr>
            </a:lvl3pPr>
            <a:lvl4pPr>
              <a:defRPr sz="1600">
                <a:latin typeface="Calibri" pitchFamily="34" charset="0"/>
              </a:defRPr>
            </a:lvl4pPr>
            <a:lvl5pPr>
              <a:defRPr sz="1600">
                <a:latin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Calibri" pitchFamily="34" charset="0"/>
              </a:defRPr>
            </a:lvl1pPr>
            <a:lvl2pPr>
              <a:defRPr sz="2800">
                <a:latin typeface="Calibri" pitchFamily="34" charset="0"/>
              </a:defRPr>
            </a:lvl2pPr>
            <a:lvl3pPr>
              <a:defRPr sz="2400">
                <a:latin typeface="Calibri" pitchFamily="34" charset="0"/>
              </a:defRPr>
            </a:lvl3pPr>
            <a:lvl4pPr>
              <a:defRPr sz="2000">
                <a:latin typeface="Calibri" pitchFamily="34" charset="0"/>
              </a:defRPr>
            </a:lvl4pPr>
            <a:lvl5pPr>
              <a:defRPr sz="2000">
                <a:latin typeface="Calibri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Calibri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Calibri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Calibri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Calibri" pitchFamily="34" charset="0"/>
              </a:defRPr>
            </a:lvl1pPr>
            <a:lvl2pPr>
              <a:defRPr>
                <a:latin typeface="Calibri" pitchFamily="34" charset="0"/>
              </a:defRPr>
            </a:lvl2pPr>
            <a:lvl3pPr>
              <a:defRPr>
                <a:latin typeface="Calibri" pitchFamily="34" charset="0"/>
              </a:defRPr>
            </a:lvl3pPr>
            <a:lvl4pPr>
              <a:defRPr>
                <a:latin typeface="Calibri" pitchFamily="34" charset="0"/>
              </a:defRPr>
            </a:lvl4pPr>
            <a:lvl5pPr>
              <a:defRPr>
                <a:latin typeface="Calibri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1219200"/>
            <a:ext cx="2286000" cy="4906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219200"/>
            <a:ext cx="6705600" cy="4906963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Calibri" pitchFamily="34" charset="0"/>
              </a:defRPr>
            </a:lvl1pPr>
            <a:lvl2pPr>
              <a:defRPr>
                <a:latin typeface="Calibri" pitchFamily="34" charset="0"/>
              </a:defRPr>
            </a:lvl2pPr>
            <a:lvl3pPr>
              <a:defRPr>
                <a:latin typeface="Calibri" pitchFamily="34" charset="0"/>
              </a:defRPr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B7FEFCF-CCC3-4613-884C-D1574F2C2728}" type="datetimeFigureOut">
              <a:rPr lang="en-US"/>
              <a:pPr>
                <a:defRPr/>
              </a:pPr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B2DB11F-6239-43EF-95DC-A01658540D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4EF9713-CECF-4375-8CD2-1DD97A63C0CB}" type="datetimeFigureOut">
              <a:rPr lang="en-US"/>
              <a:pPr>
                <a:defRPr/>
              </a:pPr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B58612DE-71BF-4C05-8A25-4B56F6DC60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27120A8-52AD-40A9-A79D-EA31D59404B2}" type="datetimeFigureOut">
              <a:rPr lang="en-US"/>
              <a:pPr>
                <a:defRPr/>
              </a:pPr>
              <a:t>6/21/2019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262F996-88EB-4029-8B9A-110377B8F5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6AC8599-C07A-490B-BBB5-75761EFC751A}" type="datetimeFigureOut">
              <a:rPr lang="en-US"/>
              <a:pPr>
                <a:defRPr/>
              </a:pPr>
              <a:t>6/21/2019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F5F569AE-9124-4FDC-85A3-1515FE2358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3120E113-DC92-4BD3-8431-E5FD5FB19228}" type="datetimeFigureOut">
              <a:rPr lang="en-US"/>
              <a:pPr>
                <a:defRPr/>
              </a:pPr>
              <a:t>6/21/2019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986481CB-0821-4040-BF23-F49E83351E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92A57275-5027-45A7-9C06-832494A8CC25}" type="datetimeFigureOut">
              <a:rPr lang="en-US"/>
              <a:pPr>
                <a:defRPr/>
              </a:pPr>
              <a:t>6/21/2019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D5FBDE13-CA50-4BAF-9B66-E935EF753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A805ECA-A02A-4AB8-80E7-9E21AEBE183B}" type="datetimeFigureOut">
              <a:rPr lang="en-US"/>
              <a:pPr>
                <a:defRPr/>
              </a:pPr>
              <a:t>6/21/2019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FEFAE0C2-FC75-43E0-8D93-BB4100066F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0F10F4B-823D-4F96-B9F0-7BD926C41D70}" type="datetimeFigureOut">
              <a:rPr lang="en-US"/>
              <a:pPr>
                <a:defRPr/>
              </a:pPr>
              <a:t>6/21/2019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013D34F-7243-4FF7-93E4-C2021F21B7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057F422-E6E8-4CD1-88D4-A3F6BDF5174A}" type="datetimeFigureOut">
              <a:rPr lang="en-US"/>
              <a:pPr>
                <a:defRPr/>
              </a:pPr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E4C93546-F287-4AE3-80EC-794D0F7ED0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B17F5F33-1553-432D-9E0C-9EC3225FA38C}" type="datetimeFigureOut">
              <a:rPr lang="en-US"/>
              <a:pPr>
                <a:defRPr/>
              </a:pPr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 i="0" baseline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3E75FE1-5D8D-428A-A1DB-57C7D0F9D9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9F6F6-0BCD-4735-87E5-269C1FF0980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F42A0-2D15-4B83-83B9-0C6163AA2603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9F6F6-0BCD-4735-87E5-269C1FF0980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F42A0-2D15-4B83-83B9-0C6163AA2603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9F6F6-0BCD-4735-87E5-269C1FF0980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F42A0-2D15-4B83-83B9-0C6163AA2603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9F6F6-0BCD-4735-87E5-269C1FF0980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F42A0-2D15-4B83-83B9-0C6163AA2603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9F6F6-0BCD-4735-87E5-269C1FF0980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6/21/2019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F42A0-2D15-4B83-83B9-0C6163AA2603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9F6F6-0BCD-4735-87E5-269C1FF0980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F42A0-2D15-4B83-83B9-0C6163AA2603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9F6F6-0BCD-4735-87E5-269C1FF0980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F42A0-2D15-4B83-83B9-0C6163AA2603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1800" baseline="0" smtClean="0">
              <a:solidFill>
                <a:srgbClr val="000000"/>
              </a:solidFill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1800" baseline="0" smtClean="0">
              <a:solidFill>
                <a:srgbClr val="000000"/>
              </a:solidFill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1800" baseline="0" smtClean="0">
              <a:solidFill>
                <a:srgbClr val="000000"/>
              </a:solidFill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zh-CN" sz="1800" baseline="0" smtClean="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zh-CN" sz="1800" baseline="0" smtClean="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zh-CN" sz="1800" baseline="0" smtClean="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044646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Screen shot 2013-02-04 at 12.56.36 P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EBSCO_PMS294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0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altLang="zh-CN" sz="1200" baseline="0" smtClean="0">
                <a:solidFill>
                  <a:srgbClr val="376092"/>
                </a:solidFill>
                <a:ea typeface="宋体" pitchFamily="2" charset="-122"/>
              </a:rPr>
              <a:t>www.ebsco.com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0"/>
            <a:ext cx="9144000" cy="762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  <a:prstGeom prst="rect">
            <a:avLst/>
          </a:prstGeom>
        </p:spPr>
        <p:txBody>
          <a:bodyPr/>
          <a:lstStyle>
            <a:lvl1pPr marL="282575" indent="-282575">
              <a:defRPr>
                <a:latin typeface="Georgia" pitchFamily="18" charset="0"/>
              </a:defRPr>
            </a:lvl1pPr>
            <a:lvl2pPr>
              <a:defRPr>
                <a:latin typeface="Georgia" pitchFamily="18" charset="0"/>
              </a:defRPr>
            </a:lvl2pPr>
            <a:lvl3pPr>
              <a:defRPr>
                <a:latin typeface="Georgia" pitchFamily="18" charset="0"/>
              </a:defRPr>
            </a:lvl3pPr>
            <a:lvl4pPr>
              <a:defRPr>
                <a:latin typeface="Georgia" pitchFamily="18" charset="0"/>
              </a:defRPr>
            </a:lvl4pPr>
            <a:lvl5pPr>
              <a:defRPr>
                <a:latin typeface="Georgia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7005905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AcadSearch_generic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7731234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1800" baseline="0" smtClean="0">
              <a:solidFill>
                <a:srgbClr val="000000"/>
              </a:solidFill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1800" baseline="0" smtClean="0">
              <a:solidFill>
                <a:srgbClr val="000000"/>
              </a:solidFill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1800" baseline="0" smtClean="0">
              <a:solidFill>
                <a:srgbClr val="000000"/>
              </a:solidFill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zh-CN" sz="1800" baseline="0" smtClean="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zh-CN" sz="1800" baseline="0" smtClean="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zh-CN" sz="1800" baseline="0" smtClean="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6372041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F20283F-A3DD-4B94-8274-260CD5AC7304}" type="datetimeFigureOut">
              <a:rPr lang="en-US" altLang="zh-CN" sz="1800" baseline="0"/>
              <a:pPr>
                <a:defRPr/>
              </a:pPr>
              <a:t>6/21/2019</a:t>
            </a:fld>
            <a:endParaRPr lang="en-US" altLang="zh-CN" sz="1800" baseline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CN" sz="1800" baseline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C73632AA-706A-40FF-A2E8-32065F4CFA7F}" type="slidenum">
              <a:rPr lang="en-US" altLang="zh-CN" sz="1800" baseline="0"/>
              <a:pPr>
                <a:defRPr/>
              </a:pPr>
              <a:t>‹#›</a:t>
            </a:fld>
            <a:endParaRPr lang="en-US" altLang="zh-CN" sz="1800" baseline="0"/>
          </a:p>
        </p:txBody>
      </p:sp>
    </p:spTree>
    <p:extLst>
      <p:ext uri="{BB962C8B-B14F-4D97-AF65-F5344CB8AC3E}">
        <p14:creationId xmlns:p14="http://schemas.microsoft.com/office/powerpoint/2010/main" val="22938174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Screen shot 2013-02-04 at 12.55.12 P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88"/>
            <a:ext cx="44069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Screen shot 2013-02-04 at 12.56.36 PM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400" y="6257925"/>
            <a:ext cx="45466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EBSCO_PMS294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7838" y="6537325"/>
            <a:ext cx="633412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91466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EFDE8DE-C597-42BE-BE05-6BAD764EB5F5}" type="datetimeFigureOut">
              <a:rPr lang="en-US" altLang="zh-CN" sz="1800" baseline="0"/>
              <a:pPr>
                <a:defRPr/>
              </a:pPr>
              <a:t>6/21/2019</a:t>
            </a:fld>
            <a:endParaRPr lang="en-US" altLang="zh-CN" sz="1800" baseline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CN" sz="1800" baseline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719400BC-E597-4897-8153-18F559BAF636}" type="slidenum">
              <a:rPr lang="en-US" altLang="zh-CN" sz="1800" baseline="0"/>
              <a:pPr>
                <a:defRPr/>
              </a:pPr>
              <a:t>‹#›</a:t>
            </a:fld>
            <a:endParaRPr lang="en-US" altLang="zh-CN" sz="1800" baseline="0"/>
          </a:p>
        </p:txBody>
      </p:sp>
    </p:spTree>
    <p:extLst>
      <p:ext uri="{BB962C8B-B14F-4D97-AF65-F5344CB8AC3E}">
        <p14:creationId xmlns:p14="http://schemas.microsoft.com/office/powerpoint/2010/main" val="417168013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977ED47E-2FEA-4962-845E-E5541771D142}" type="datetimeFigureOut">
              <a:rPr lang="en-US" altLang="zh-CN" sz="1800" baseline="0"/>
              <a:pPr>
                <a:defRPr/>
              </a:pPr>
              <a:t>6/21/2019</a:t>
            </a:fld>
            <a:endParaRPr lang="en-US" altLang="zh-CN" sz="1800" baseline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CN" sz="1800" baseline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3670E03-4315-4D28-91DC-046909B1CA9D}" type="slidenum">
              <a:rPr lang="en-US" altLang="zh-CN" sz="1800" baseline="0"/>
              <a:pPr>
                <a:defRPr/>
              </a:pPr>
              <a:t>‹#›</a:t>
            </a:fld>
            <a:endParaRPr lang="en-US" altLang="zh-CN" sz="1800" baseline="0"/>
          </a:p>
        </p:txBody>
      </p:sp>
    </p:spTree>
    <p:extLst>
      <p:ext uri="{BB962C8B-B14F-4D97-AF65-F5344CB8AC3E}">
        <p14:creationId xmlns:p14="http://schemas.microsoft.com/office/powerpoint/2010/main" val="25769723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8D6A20B-39FC-486B-AF53-8084A1A5FFEF}" type="datetimeFigureOut">
              <a:rPr lang="en-US" altLang="zh-CN" sz="1800" baseline="0"/>
              <a:pPr>
                <a:defRPr/>
              </a:pPr>
              <a:t>6/21/2019</a:t>
            </a:fld>
            <a:endParaRPr lang="en-US" altLang="zh-CN" sz="1800" baseline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CN" sz="1800" baseline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BE7966C7-1C9B-40BC-A982-BB43BC1D4EA4}" type="slidenum">
              <a:rPr lang="en-US" altLang="zh-CN" sz="1800" baseline="0"/>
              <a:pPr>
                <a:defRPr/>
              </a:pPr>
              <a:t>‹#›</a:t>
            </a:fld>
            <a:endParaRPr lang="en-US" altLang="zh-CN" sz="1800" baseline="0"/>
          </a:p>
        </p:txBody>
      </p:sp>
    </p:spTree>
    <p:extLst>
      <p:ext uri="{BB962C8B-B14F-4D97-AF65-F5344CB8AC3E}">
        <p14:creationId xmlns:p14="http://schemas.microsoft.com/office/powerpoint/2010/main" val="31142300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562DAF0-FCDD-480C-945E-9D81E2505C7B}" type="datetimeFigureOut">
              <a:rPr lang="en-US" altLang="zh-CN" sz="1800" baseline="0"/>
              <a:pPr>
                <a:defRPr/>
              </a:pPr>
              <a:t>6/21/2019</a:t>
            </a:fld>
            <a:endParaRPr lang="en-US" altLang="zh-CN" sz="1800" baseline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CN" sz="1800" baseline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35FE596D-F87C-4AE6-BF32-DF31211C4441}" type="slidenum">
              <a:rPr lang="en-US" altLang="zh-CN" sz="1800" baseline="0"/>
              <a:pPr>
                <a:defRPr/>
              </a:pPr>
              <a:t>‹#›</a:t>
            </a:fld>
            <a:endParaRPr lang="en-US" altLang="zh-CN" sz="1800" baseline="0"/>
          </a:p>
        </p:txBody>
      </p:sp>
    </p:spTree>
    <p:extLst>
      <p:ext uri="{BB962C8B-B14F-4D97-AF65-F5344CB8AC3E}">
        <p14:creationId xmlns:p14="http://schemas.microsoft.com/office/powerpoint/2010/main" val="18119241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52B5C2A-B455-42D0-83E5-2FB11BD0BCA8}" type="datetimeFigureOut">
              <a:rPr lang="en-US" altLang="zh-CN" sz="1800" baseline="0"/>
              <a:pPr>
                <a:defRPr/>
              </a:pPr>
              <a:t>6/21/2019</a:t>
            </a:fld>
            <a:endParaRPr lang="en-US" altLang="zh-CN" sz="1800" baseline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CN" sz="1800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B1D5A4A4-C368-45A8-91D8-89E977342AF7}" type="slidenum">
              <a:rPr lang="en-US" altLang="zh-CN" sz="1800" baseline="0"/>
              <a:pPr>
                <a:defRPr/>
              </a:pPr>
              <a:t>‹#›</a:t>
            </a:fld>
            <a:endParaRPr lang="en-US" altLang="zh-CN" sz="1800" baseline="0"/>
          </a:p>
        </p:txBody>
      </p:sp>
    </p:spTree>
    <p:extLst>
      <p:ext uri="{BB962C8B-B14F-4D97-AF65-F5344CB8AC3E}">
        <p14:creationId xmlns:p14="http://schemas.microsoft.com/office/powerpoint/2010/main" val="271729258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7F663751-4378-4AAB-B981-67D38C773414}" type="datetimeFigureOut">
              <a:rPr lang="en-US" altLang="zh-CN" sz="1800" baseline="0"/>
              <a:pPr>
                <a:defRPr/>
              </a:pPr>
              <a:t>6/21/2019</a:t>
            </a:fld>
            <a:endParaRPr lang="en-US" altLang="zh-CN" sz="1800" baseline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CN" sz="1800" baseline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D01AB9E-C3E4-450F-9ED9-FD54FBD7BDD4}" type="slidenum">
              <a:rPr lang="en-US" altLang="zh-CN" sz="1800" baseline="0"/>
              <a:pPr>
                <a:defRPr/>
              </a:pPr>
              <a:t>‹#›</a:t>
            </a:fld>
            <a:endParaRPr lang="en-US" altLang="zh-CN" sz="1800" baseline="0"/>
          </a:p>
        </p:txBody>
      </p:sp>
    </p:spTree>
    <p:extLst>
      <p:ext uri="{BB962C8B-B14F-4D97-AF65-F5344CB8AC3E}">
        <p14:creationId xmlns:p14="http://schemas.microsoft.com/office/powerpoint/2010/main" val="233650890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2555CBD-1B2E-4037-B1AC-FC3A5980FD01}" type="datetimeFigureOut">
              <a:rPr lang="en-US" altLang="zh-CN" sz="1800" baseline="0"/>
              <a:pPr>
                <a:defRPr/>
              </a:pPr>
              <a:t>6/21/2019</a:t>
            </a:fld>
            <a:endParaRPr lang="en-US" altLang="zh-CN" sz="1800" baseline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CN" sz="1800" baseline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F661616-32E7-4749-81F0-8D13D0FD3DD9}" type="slidenum">
              <a:rPr lang="en-US" altLang="zh-CN" sz="1800" baseline="0"/>
              <a:pPr>
                <a:defRPr/>
              </a:pPr>
              <a:t>‹#›</a:t>
            </a:fld>
            <a:endParaRPr lang="en-US" altLang="zh-CN" sz="1800" baseline="0"/>
          </a:p>
        </p:txBody>
      </p:sp>
    </p:spTree>
    <p:extLst>
      <p:ext uri="{BB962C8B-B14F-4D97-AF65-F5344CB8AC3E}">
        <p14:creationId xmlns:p14="http://schemas.microsoft.com/office/powerpoint/2010/main" val="48183445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3470C64C-E141-469E-9880-6FBF78DAFB5A}" type="datetimeFigureOut">
              <a:rPr lang="en-US" altLang="zh-CN" sz="1800" baseline="0"/>
              <a:pPr>
                <a:defRPr/>
              </a:pPr>
              <a:t>6/21/2019</a:t>
            </a:fld>
            <a:endParaRPr lang="en-US" altLang="zh-CN" sz="1800" baseline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CN" sz="1800" baseline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BD7A35C-69CF-4E24-B5EC-6642B22ADFE2}" type="slidenum">
              <a:rPr lang="en-US" altLang="zh-CN" sz="1800" baseline="0"/>
              <a:pPr>
                <a:defRPr/>
              </a:pPr>
              <a:t>‹#›</a:t>
            </a:fld>
            <a:endParaRPr lang="en-US" altLang="zh-CN" sz="1800" baseline="0"/>
          </a:p>
        </p:txBody>
      </p:sp>
    </p:spTree>
    <p:extLst>
      <p:ext uri="{BB962C8B-B14F-4D97-AF65-F5344CB8AC3E}">
        <p14:creationId xmlns:p14="http://schemas.microsoft.com/office/powerpoint/2010/main" val="80082754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C276DC6-852D-4FEB-BE56-89C16BD3624D}" type="datetimeFigureOut">
              <a:rPr lang="en-US" altLang="zh-CN" sz="1800" baseline="0"/>
              <a:pPr>
                <a:defRPr/>
              </a:pPr>
              <a:t>6/21/2019</a:t>
            </a:fld>
            <a:endParaRPr lang="en-US" altLang="zh-CN" sz="1800" baseline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CN" sz="1800" baseline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39D1594-8D27-432B-8992-4F0F92C65FF1}" type="slidenum">
              <a:rPr lang="en-US" altLang="zh-CN" sz="1800" baseline="0"/>
              <a:pPr>
                <a:defRPr/>
              </a:pPr>
              <a:t>‹#›</a:t>
            </a:fld>
            <a:endParaRPr lang="en-US" altLang="zh-CN" sz="1800" baseline="0"/>
          </a:p>
        </p:txBody>
      </p:sp>
    </p:spTree>
    <p:extLst>
      <p:ext uri="{BB962C8B-B14F-4D97-AF65-F5344CB8AC3E}">
        <p14:creationId xmlns:p14="http://schemas.microsoft.com/office/powerpoint/2010/main" val="381146057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1800" baseline="0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1800" baseline="0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1800" baseline="0" smtClean="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zh-CN" sz="1800" baseline="0" smtClean="0">
              <a:solidFill>
                <a:srgbClr val="FFFFFF"/>
              </a:solidFill>
              <a:latin typeface="Calibri" pitchFamily="34" charset="0"/>
              <a:ea typeface="宋体" pitchFamily="2" charset="-122"/>
              <a:cs typeface="Arial" charset="0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zh-CN" sz="1800" baseline="0" smtClean="0">
              <a:solidFill>
                <a:srgbClr val="FFFFFF"/>
              </a:solidFill>
              <a:latin typeface="Calibri" pitchFamily="34" charset="0"/>
              <a:ea typeface="宋体" pitchFamily="2" charset="-122"/>
              <a:cs typeface="Arial" charset="0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zh-CN" sz="1800" baseline="0" smtClean="0">
              <a:solidFill>
                <a:srgbClr val="FFFFFF"/>
              </a:solidFill>
              <a:latin typeface="Calibri" pitchFamily="34" charset="0"/>
              <a:ea typeface="宋体" pitchFamily="2" charset="-122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2771799"/>
      </p:ext>
    </p:extLst>
  </p:cSld>
  <p:clrMapOvr>
    <a:masterClrMapping/>
  </p:clrMapOvr>
  <p:transition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Screen shot 2013-02-04 at 12.56.36 P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EBSCO_PMS294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0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altLang="zh-CN" sz="1200" baseline="0" smtClean="0">
                <a:solidFill>
                  <a:srgbClr val="376092"/>
                </a:solidFill>
                <a:ea typeface="宋体" pitchFamily="2" charset="-122"/>
                <a:cs typeface="Arial" charset="0"/>
              </a:rPr>
              <a:t>www.ebsco.com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0"/>
            <a:ext cx="9144000" cy="762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  <a:prstGeom prst="rect">
            <a:avLst/>
          </a:prstGeom>
        </p:spPr>
        <p:txBody>
          <a:bodyPr/>
          <a:lstStyle>
            <a:lvl1pPr marL="282575" indent="-282575">
              <a:defRPr>
                <a:latin typeface="Georgia" pitchFamily="18" charset="0"/>
              </a:defRPr>
            </a:lvl1pPr>
            <a:lvl2pPr>
              <a:defRPr>
                <a:latin typeface="Georgia" pitchFamily="18" charset="0"/>
              </a:defRPr>
            </a:lvl2pPr>
            <a:lvl3pPr>
              <a:defRPr>
                <a:latin typeface="Georgia" pitchFamily="18" charset="0"/>
              </a:defRPr>
            </a:lvl3pPr>
            <a:lvl4pPr>
              <a:defRPr>
                <a:latin typeface="Georgia" pitchFamily="18" charset="0"/>
              </a:defRPr>
            </a:lvl4pPr>
            <a:lvl5pPr>
              <a:defRPr>
                <a:latin typeface="Georgia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077390"/>
      </p:ext>
    </p:extLst>
  </p:cSld>
  <p:clrMapOvr>
    <a:masterClrMapping/>
  </p:clrMapOvr>
  <p:transition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AcadSearch_generic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4884407"/>
      </p:ext>
    </p:extLst>
  </p:cSld>
  <p:clrMapOvr>
    <a:masterClrMapping/>
  </p:clrMapOvr>
  <p:transition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1800" baseline="0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1800" baseline="0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1800" baseline="0" smtClean="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zh-CN" sz="1800" baseline="0" smtClean="0">
              <a:solidFill>
                <a:srgbClr val="FFFFFF"/>
              </a:solidFill>
              <a:latin typeface="Calibri" pitchFamily="34" charset="0"/>
              <a:ea typeface="宋体" pitchFamily="2" charset="-122"/>
              <a:cs typeface="Arial" charset="0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zh-CN" sz="1800" baseline="0" smtClean="0">
              <a:solidFill>
                <a:srgbClr val="FFFFFF"/>
              </a:solidFill>
              <a:latin typeface="Calibri" pitchFamily="34" charset="0"/>
              <a:ea typeface="宋体" pitchFamily="2" charset="-122"/>
              <a:cs typeface="Arial" charset="0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zh-CN" sz="1800" baseline="0" smtClean="0">
              <a:solidFill>
                <a:srgbClr val="FFFFFF"/>
              </a:solidFill>
              <a:latin typeface="Calibri" pitchFamily="34" charset="0"/>
              <a:ea typeface="宋体" pitchFamily="2" charset="-122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9833866"/>
      </p:ext>
    </p:extLst>
  </p:cSld>
  <p:clrMapOvr>
    <a:masterClrMapping/>
  </p:clrMapOvr>
  <p:transition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1800" baseline="0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1800" baseline="0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1800" baseline="0" smtClean="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zh-CN" sz="1800" baseline="0" smtClean="0">
              <a:solidFill>
                <a:srgbClr val="FFFFFF"/>
              </a:solidFill>
              <a:latin typeface="Calibri" pitchFamily="34" charset="0"/>
              <a:ea typeface="宋体" pitchFamily="2" charset="-122"/>
              <a:cs typeface="Arial" charset="0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zh-CN" sz="1800" baseline="0" smtClean="0">
              <a:solidFill>
                <a:srgbClr val="FFFFFF"/>
              </a:solidFill>
              <a:latin typeface="Calibri" pitchFamily="34" charset="0"/>
              <a:ea typeface="宋体" pitchFamily="2" charset="-122"/>
              <a:cs typeface="Arial" charset="0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zh-CN" sz="1800" baseline="0" smtClean="0">
              <a:solidFill>
                <a:srgbClr val="FFFFFF"/>
              </a:solidFill>
              <a:latin typeface="Calibri" pitchFamily="34" charset="0"/>
              <a:ea typeface="宋体" pitchFamily="2" charset="-122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118120"/>
      </p:ext>
    </p:extLst>
  </p:cSld>
  <p:clrMapOvr>
    <a:masterClrMapping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Screen shot 2013-02-04 at 12.56.36 P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EBSCO_PMS294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0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altLang="zh-CN" sz="1200" baseline="0" smtClean="0">
                <a:solidFill>
                  <a:srgbClr val="376092"/>
                </a:solidFill>
                <a:ea typeface="宋体" pitchFamily="2" charset="-122"/>
                <a:cs typeface="Arial" charset="0"/>
              </a:rPr>
              <a:t>www.ebsco.com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0"/>
            <a:ext cx="9144000" cy="762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  <a:prstGeom prst="rect">
            <a:avLst/>
          </a:prstGeom>
        </p:spPr>
        <p:txBody>
          <a:bodyPr/>
          <a:lstStyle>
            <a:lvl1pPr marL="282575" indent="-282575">
              <a:defRPr>
                <a:latin typeface="Georgia" pitchFamily="18" charset="0"/>
              </a:defRPr>
            </a:lvl1pPr>
            <a:lvl2pPr>
              <a:defRPr>
                <a:latin typeface="Georgia" pitchFamily="18" charset="0"/>
              </a:defRPr>
            </a:lvl2pPr>
            <a:lvl3pPr>
              <a:defRPr>
                <a:latin typeface="Georgia" pitchFamily="18" charset="0"/>
              </a:defRPr>
            </a:lvl3pPr>
            <a:lvl4pPr>
              <a:defRPr>
                <a:latin typeface="Georgia" pitchFamily="18" charset="0"/>
              </a:defRPr>
            </a:lvl4pPr>
            <a:lvl5pPr>
              <a:defRPr>
                <a:latin typeface="Georgia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304234"/>
      </p:ext>
    </p:extLst>
  </p:cSld>
  <p:clrMapOvr>
    <a:masterClrMapping/>
  </p:clrMapOvr>
  <p:transition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AcadSearch_generic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8730364"/>
      </p:ext>
    </p:extLst>
  </p:cSld>
  <p:clrMapOvr>
    <a:masterClrMapping/>
  </p:clrMapOvr>
  <p:transition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32444577"/>
      </p:ext>
    </p:extLst>
  </p:cSld>
  <p:clrMapOvr>
    <a:masterClrMapping/>
  </p:clrMapOvr>
  <p:transition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Screen shot 2013-02-04 at 12.56.36 P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EBSCO_PMS294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0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www.ebsco.com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0"/>
            <a:ext cx="9144000" cy="762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  <a:prstGeom prst="rect">
            <a:avLst/>
          </a:prstGeom>
        </p:spPr>
        <p:txBody>
          <a:bodyPr/>
          <a:lstStyle>
            <a:lvl1pPr marL="282575" indent="-282575">
              <a:defRPr>
                <a:latin typeface="Georgia" pitchFamily="18" charset="0"/>
              </a:defRPr>
            </a:lvl1pPr>
            <a:lvl2pPr>
              <a:defRPr>
                <a:latin typeface="Georgia" pitchFamily="18" charset="0"/>
              </a:defRPr>
            </a:lvl2pPr>
            <a:lvl3pPr>
              <a:defRPr>
                <a:latin typeface="Georgia" pitchFamily="18" charset="0"/>
              </a:defRPr>
            </a:lvl3pPr>
            <a:lvl4pPr>
              <a:defRPr>
                <a:latin typeface="Georgia" pitchFamily="18" charset="0"/>
              </a:defRPr>
            </a:lvl4pPr>
            <a:lvl5pPr>
              <a:defRPr>
                <a:latin typeface="Georgia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81989014"/>
      </p:ext>
    </p:extLst>
  </p:cSld>
  <p:clrMapOvr>
    <a:masterClrMapping/>
  </p:clrMapOvr>
  <p:transition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AcadSearch_generic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1476146"/>
      </p:ext>
    </p:extLst>
  </p:cSld>
  <p:clrMapOvr>
    <a:masterClrMapping/>
  </p:clrMapOvr>
  <p:transition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3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3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3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2"/>
            <a:ext cx="9144000" cy="784225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80693387"/>
      </p:ext>
    </p:extLst>
  </p:cSld>
  <p:clrMapOvr>
    <a:masterClrMapping/>
  </p:clrMapOvr>
  <p:transition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Screen shot 2013-02-04 at 12.56.36 P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EBSCO_PMS294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0"/>
          <p:cNvSpPr txBox="1">
            <a:spLocks noChangeArrowheads="1"/>
          </p:cNvSpPr>
          <p:nvPr userDrawn="1"/>
        </p:nvSpPr>
        <p:spPr bwMode="auto">
          <a:xfrm>
            <a:off x="809625" y="6470650"/>
            <a:ext cx="966788" cy="230188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1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ＭＳ Ｐゴシック" panose="020B0600070205080204" pitchFamily="34" charset="-128"/>
                <a:cs typeface="+mn-cs"/>
              </a:rPr>
              <a:t>www.ebsco.com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0"/>
            <a:ext cx="9144000" cy="762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2"/>
            <a:ext cx="8229600" cy="4525963"/>
          </a:xfrm>
          <a:prstGeom prst="rect">
            <a:avLst/>
          </a:prstGeom>
        </p:spPr>
        <p:txBody>
          <a:bodyPr/>
          <a:lstStyle>
            <a:lvl1pPr marL="211931" indent="-211931">
              <a:defRPr>
                <a:latin typeface="Georgia" pitchFamily="18" charset="0"/>
              </a:defRPr>
            </a:lvl1pPr>
            <a:lvl2pPr>
              <a:defRPr>
                <a:latin typeface="Georgia" pitchFamily="18" charset="0"/>
              </a:defRPr>
            </a:lvl2pPr>
            <a:lvl3pPr>
              <a:defRPr>
                <a:latin typeface="Georgia" pitchFamily="18" charset="0"/>
              </a:defRPr>
            </a:lvl3pPr>
            <a:lvl4pPr>
              <a:defRPr>
                <a:latin typeface="Georgia" pitchFamily="18" charset="0"/>
              </a:defRPr>
            </a:lvl4pPr>
            <a:lvl5pPr>
              <a:defRPr>
                <a:latin typeface="Georgia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3678611"/>
      </p:ext>
    </p:extLst>
  </p:cSld>
  <p:clrMapOvr>
    <a:masterClrMapping/>
  </p:clrMapOvr>
  <p:transition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AcadSearch_generic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4875042"/>
      </p:ext>
    </p:extLst>
  </p:cSld>
  <p:clrMapOvr>
    <a:masterClrMapping/>
  </p:clrMapOvr>
  <p:transition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3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3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3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2"/>
            <a:ext cx="9144000" cy="784225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6117120"/>
      </p:ext>
    </p:extLst>
  </p:cSld>
  <p:clrMapOvr>
    <a:masterClrMapping/>
  </p:clrMapOvr>
  <p:transition>
    <p:fad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0D9E793-6765-4B0C-ADA1-D6830CAB3818}" type="datetimeFigureOut"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D27EA0-5910-441F-A624-0887716EB9B9}" type="slidenum"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509517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8996337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7527FF2-D8D7-419C-957A-D11CEDBC1FA9}" type="datetimeFigureOut"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438A81-7A59-4952-9125-89235A36E122}" type="slidenum"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612140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AE0BF09-41AD-4350-97C2-ACD43C928DB0}" type="datetimeFigureOut"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C4AC502-5E5F-46B9-BE65-4FC2D265C9B4}" type="slidenum"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362469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AEC9046-26C7-4B7F-8D7C-1B785CD6DB49}" type="datetimeFigureOut"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C7FBF7-5766-4789-806A-02846751D3ED}" type="slidenum"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760881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7ED2D38-AD4D-4BD1-9731-68834BB43CA4}" type="datetimeFigureOut"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A36642-C961-4E86-888F-A2F44D46C088}" type="slidenum"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151412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269F696-7FD8-46F7-B0BF-D9988D62395D}" type="datetimeFigureOut"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F2B516-652E-4E13-BED3-51D7945340B8}" type="slidenum"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442948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AD076E-F3D6-4CE8-9447-0526DC237787}" type="datetimeFigureOut"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3194FB-FAB6-46E5-ABDA-66A51A9B3864}" type="slidenum"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51662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63BDDD-2119-45C9-88A2-3213BC66B1E8}" type="datetimeFigureOut"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11F65A-433D-4760-82D5-F34C8F70D7C9}" type="slidenum"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788166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C8AF33-DA35-4706-BC3D-333D62C7A39D}" type="datetimeFigureOut"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D5DB19-5011-4D02-8ED9-3521AEC70AC3}" type="slidenum"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629348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9CAD66-9D23-4649-BFF1-F9FA4A5D799D}" type="datetimeFigureOut"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A3C4F91-C6BD-4BA0-94A5-593597D1A9FD}" type="slidenum"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722465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758410-FE1A-4270-A930-D8F8A3DB12EF}" type="datetimeFigureOut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8C6B85-E94D-487B-A967-909027CB9250}" type="slidenum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783102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1951426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8A72334-CC9B-40ED-BE71-7E6D077A386E}" type="datetimeFigureOut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5A0DAB-2A09-4B4B-9D36-8FF8030F173C}" type="slidenum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090188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84F92C5-9BCC-4B63-A889-0ADEFE9E9ACF}" type="datetimeFigureOut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F7ABA2-C2CF-446D-A5A6-70B5FAD00407}" type="slidenum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12741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5D9C035-2F9D-4055-873D-0F1CE5F7FE85}" type="datetimeFigureOut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10298D4-5189-4D1A-BE2A-9F1BA9C6AAB9}" type="slidenum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832741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85CD9D-D426-4FC6-B93D-8C6A10924AD7}" type="datetimeFigureOut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A6A294-1E0F-4E38-A63B-4ED68013942C}" type="slidenum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760023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DF32784-E6CA-4AC1-B036-A43A27567CE4}" type="datetimeFigureOut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CC3D1C7-0F47-4965-A6C5-59AA51E122FB}" type="slidenum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145960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F66839-CA7D-4509-9ABA-696B6D86DB36}" type="datetimeFigureOut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303094-C63C-4D1B-89D2-06F3FB18B3F1}" type="slidenum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394245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3ABD00C-2770-41B8-90C4-E11A31B6BDD0}" type="datetimeFigureOut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1FB84E8-A745-42D7-B867-EB2D71D4FF9A}" type="slidenum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581347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261552A-75E4-4F53-AA30-A36C2E4D6822}" type="datetimeFigureOut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C756D70-991F-4CC0-9E72-58FA35596537}" type="slidenum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885025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F1DCA3-076F-4E57-AE84-1BB24F52D6EB}" type="datetimeFigureOut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FC79E3-4F40-41D3-B26D-971E1968D97E}" type="slidenum"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500000000000000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PMingLiU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76996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CC4E522-A978-4E79-B93A-B16A6574CC1B}" type="datetimeFigureOut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762D48-4ED4-4A78-8177-4C8ECD8E42F4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34044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Screen shot 2013-02-04 at 12.55.12 P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88"/>
            <a:ext cx="44069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Screen shot 2013-02-04 at 12.56.36 PM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400" y="6257925"/>
            <a:ext cx="45466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EBSCO_PMS294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7838" y="6537325"/>
            <a:ext cx="633412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8129492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DBAB86B-52E3-40FD-95FB-D05594E247E7}" type="datetimeFigureOut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916E1EE-7925-4A6E-86C8-20DA0C1722EB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932127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4B45817-6C31-48FF-9339-23E331BD0F10}" type="datetimeFigureOut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80D606-339C-413F-8302-85C6D2C6D37D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589152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82C35F3-B9ED-473E-AC2C-7842AC78E753}" type="datetimeFigureOut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B880E4-ACFB-4615-A79C-61A04F18E189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015848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D7C7A-8D12-4AD6-BE68-77A36965D8CB}" type="datetimeFigureOut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1D7869F-DAE1-42D5-AC8D-0A6687AA6695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890177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C6E6301-3A2C-4EE7-96DC-FA9B945B4DA1}" type="datetimeFigureOut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B87631C-C3E1-4A54-AC8D-E3BB82845AD0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024987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3EE119C-2C13-4387-913F-DBA5A31F6C99}" type="datetimeFigureOut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56DB7D-2E66-416C-8636-9E4C6A145860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010303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92C2BB6-E714-4E19-85DD-537FCCE8CF26}" type="datetimeFigureOut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CA20EBC-7812-4098-9A38-834D98C47313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353122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8BA643E-2C6B-40A8-9042-F4D90087DFCE}" type="datetimeFigureOut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DE740B-E0CB-4402-9F84-DC02B8951B0E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889161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C6E6F0B-943E-4F48-B4B7-AAA3DADA99B2}" type="datetimeFigureOut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6/21/2019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b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BE04CD9-5E5C-44F1-98D4-B4701D2FF8F9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660168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-2500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-2500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-2500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07501979"/>
      </p:ext>
    </p:extLst>
  </p:cSld>
  <p:clrMapOvr>
    <a:masterClrMapping/>
  </p:clrMapOvr>
  <p:transition>
    <p:fade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Screen shot 2013-02-04 at 12.56.36 P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EBSCO_PMS294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0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ＭＳ Ｐゴシック" panose="020B0600070205080204" pitchFamily="34" charset="-128"/>
                <a:cs typeface="Arial" charset="0"/>
              </a:rPr>
              <a:t>www.ebsco.com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0"/>
            <a:ext cx="9144000" cy="762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  <a:prstGeom prst="rect">
            <a:avLst/>
          </a:prstGeom>
        </p:spPr>
        <p:txBody>
          <a:bodyPr/>
          <a:lstStyle>
            <a:lvl1pPr marL="282575" indent="-282575">
              <a:defRPr>
                <a:latin typeface="Georgia" pitchFamily="18" charset="0"/>
              </a:defRPr>
            </a:lvl1pPr>
            <a:lvl2pPr>
              <a:defRPr>
                <a:latin typeface="Georgia" pitchFamily="18" charset="0"/>
              </a:defRPr>
            </a:lvl2pPr>
            <a:lvl3pPr>
              <a:defRPr>
                <a:latin typeface="Georgia" pitchFamily="18" charset="0"/>
              </a:defRPr>
            </a:lvl3pPr>
            <a:lvl4pPr>
              <a:defRPr>
                <a:latin typeface="Georgia" pitchFamily="18" charset="0"/>
              </a:defRPr>
            </a:lvl4pPr>
            <a:lvl5pPr>
              <a:defRPr>
                <a:latin typeface="Georgia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89725598"/>
      </p:ext>
    </p:extLst>
  </p:cSld>
  <p:clrMapOvr>
    <a:masterClrMapping/>
  </p:clrMapOvr>
  <p:transition>
    <p:fade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AcadSearch_generic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8575114"/>
      </p:ext>
    </p:extLst>
  </p:cSld>
  <p:clrMapOvr>
    <a:masterClrMapping/>
  </p:clrMapOvr>
  <p:transition>
    <p:fade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-2500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-2500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-2500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84235998"/>
      </p:ext>
    </p:extLst>
  </p:cSld>
  <p:clrMapOvr>
    <a:masterClrMapping/>
  </p:clrMapOvr>
  <p:transition>
    <p:fade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-2500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-2500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-2500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90115930"/>
      </p:ext>
    </p:extLst>
  </p:cSld>
  <p:clrMapOvr>
    <a:masterClrMapping/>
  </p:clrMapOvr>
  <p:transition>
    <p:fade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Screen shot 2013-02-04 at 12.56.36 P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EBSCO_PMS294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0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ＭＳ Ｐゴシック" panose="020B0600070205080204" pitchFamily="34" charset="-128"/>
                <a:cs typeface="+mn-cs"/>
              </a:rPr>
              <a:t>www.ebsco.com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0"/>
            <a:ext cx="9144000" cy="762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  <a:prstGeom prst="rect">
            <a:avLst/>
          </a:prstGeom>
        </p:spPr>
        <p:txBody>
          <a:bodyPr/>
          <a:lstStyle>
            <a:lvl1pPr marL="282575" indent="-282575">
              <a:defRPr>
                <a:latin typeface="Georgia" pitchFamily="18" charset="0"/>
              </a:defRPr>
            </a:lvl1pPr>
            <a:lvl2pPr>
              <a:defRPr>
                <a:latin typeface="Georgia" pitchFamily="18" charset="0"/>
              </a:defRPr>
            </a:lvl2pPr>
            <a:lvl3pPr>
              <a:defRPr>
                <a:latin typeface="Georgia" pitchFamily="18" charset="0"/>
              </a:defRPr>
            </a:lvl3pPr>
            <a:lvl4pPr>
              <a:defRPr>
                <a:latin typeface="Georgia" pitchFamily="18" charset="0"/>
              </a:defRPr>
            </a:lvl4pPr>
            <a:lvl5pPr>
              <a:defRPr>
                <a:latin typeface="Georgia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6263264"/>
      </p:ext>
    </p:extLst>
  </p:cSld>
  <p:clrMapOvr>
    <a:masterClrMapping/>
  </p:clrMapOvr>
  <p:transition>
    <p:fade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AcadSearch_generic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8459721"/>
      </p:ext>
    </p:extLst>
  </p:cSld>
  <p:clrMapOvr>
    <a:masterClrMapping/>
  </p:clrMapOvr>
  <p:transition>
    <p:fade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-2500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-2500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-2500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7624509"/>
      </p:ext>
    </p:extLst>
  </p:cSld>
  <p:clrMapOvr>
    <a:masterClrMapping/>
  </p:clrMapOvr>
  <p:transition>
    <p:fade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Arial" charset="0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Arial" charset="0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0977157"/>
      </p:ext>
    </p:extLst>
  </p:cSld>
  <p:clrMapOvr>
    <a:masterClrMapping/>
  </p:clrMapOvr>
  <p:transition>
    <p:fade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Screen shot 2013-02-04 at 12.56.36 P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EBSCO_PMS294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0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宋体" panose="02010600030101010101" pitchFamily="2" charset="-122"/>
                <a:cs typeface="Arial" charset="0"/>
              </a:rPr>
              <a:t>www.ebsco.com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0"/>
            <a:ext cx="9144000" cy="762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  <a:prstGeom prst="rect">
            <a:avLst/>
          </a:prstGeom>
        </p:spPr>
        <p:txBody>
          <a:bodyPr/>
          <a:lstStyle>
            <a:lvl1pPr marL="282575" indent="-282575">
              <a:defRPr>
                <a:latin typeface="Georgia" pitchFamily="18" charset="0"/>
              </a:defRPr>
            </a:lvl1pPr>
            <a:lvl2pPr>
              <a:defRPr>
                <a:latin typeface="Georgia" pitchFamily="18" charset="0"/>
              </a:defRPr>
            </a:lvl2pPr>
            <a:lvl3pPr>
              <a:defRPr>
                <a:latin typeface="Georgia" pitchFamily="18" charset="0"/>
              </a:defRPr>
            </a:lvl3pPr>
            <a:lvl4pPr>
              <a:defRPr>
                <a:latin typeface="Georgia" pitchFamily="18" charset="0"/>
              </a:defRPr>
            </a:lvl4pPr>
            <a:lvl5pPr>
              <a:defRPr>
                <a:latin typeface="Georgia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72553205"/>
      </p:ext>
    </p:extLst>
  </p:cSld>
  <p:clrMapOvr>
    <a:masterClrMapping/>
  </p:clrMapOvr>
  <p:transition>
    <p:fade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AcadSearch_generic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2680443"/>
      </p:ext>
    </p:extLst>
  </p:cSld>
  <p:clrMapOvr>
    <a:masterClrMapping/>
  </p:clrMapOvr>
  <p:transition>
    <p:fade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Arial" charset="0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Arial" charset="0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27940572"/>
      </p:ext>
    </p:extLst>
  </p:cSld>
  <p:clrMapOvr>
    <a:masterClrMapping/>
  </p:clrMapOvr>
  <p:transition>
    <p:fade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Arial" charset="0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Arial" charset="0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71181659"/>
      </p:ext>
    </p:extLst>
  </p:cSld>
  <p:clrMapOvr>
    <a:masterClrMapping/>
  </p:clrMapOvr>
  <p:transition>
    <p:fade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Screen shot 2013-02-04 at 12.56.36 P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EBSCO_PMS294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0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宋体" panose="02010600030101010101" pitchFamily="2" charset="-122"/>
                <a:cs typeface="Arial" charset="0"/>
              </a:rPr>
              <a:t>www.ebsco.com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0"/>
            <a:ext cx="9144000" cy="762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  <a:prstGeom prst="rect">
            <a:avLst/>
          </a:prstGeom>
        </p:spPr>
        <p:txBody>
          <a:bodyPr/>
          <a:lstStyle>
            <a:lvl1pPr marL="282575" indent="-282575">
              <a:defRPr>
                <a:latin typeface="Georgia" pitchFamily="18" charset="0"/>
              </a:defRPr>
            </a:lvl1pPr>
            <a:lvl2pPr>
              <a:defRPr>
                <a:latin typeface="Georgia" pitchFamily="18" charset="0"/>
              </a:defRPr>
            </a:lvl2pPr>
            <a:lvl3pPr>
              <a:defRPr>
                <a:latin typeface="Georgia" pitchFamily="18" charset="0"/>
              </a:defRPr>
            </a:lvl3pPr>
            <a:lvl4pPr>
              <a:defRPr>
                <a:latin typeface="Georgia" pitchFamily="18" charset="0"/>
              </a:defRPr>
            </a:lvl4pPr>
            <a:lvl5pPr>
              <a:defRPr>
                <a:latin typeface="Georgia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18815749"/>
      </p:ext>
    </p:extLst>
  </p:cSld>
  <p:clrMapOvr>
    <a:masterClrMapping/>
  </p:clrMapOvr>
  <p:transition>
    <p:fade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AcadSearch_generic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4407663"/>
      </p:ext>
    </p:extLst>
  </p:cSld>
  <p:clrMapOvr>
    <a:masterClrMapping/>
  </p:clrMapOvr>
  <p:transition>
    <p:fade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Arial" charset="0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Arial" charset="0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Arial" charset="0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09800061"/>
      </p:ext>
    </p:extLst>
  </p:cSld>
  <p:clrMapOvr>
    <a:masterClrMapping/>
  </p:clrMapOvr>
  <p:transition>
    <p:fade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10439750"/>
      </p:ext>
    </p:extLst>
  </p:cSld>
  <p:clrMapOvr>
    <a:masterClrMapping/>
  </p:clrMapOvr>
  <p:transition>
    <p:fade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Screen shot 2013-02-04 at 12.56.36 P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EBSCO_PMS294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0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宋体" panose="02010600030101010101" pitchFamily="2" charset="-122"/>
                <a:cs typeface="+mn-cs"/>
              </a:rPr>
              <a:t>www.ebsco.com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0"/>
            <a:ext cx="9144000" cy="762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  <a:prstGeom prst="rect">
            <a:avLst/>
          </a:prstGeom>
        </p:spPr>
        <p:txBody>
          <a:bodyPr/>
          <a:lstStyle>
            <a:lvl1pPr marL="282575" indent="-282575">
              <a:defRPr>
                <a:latin typeface="Georgia" pitchFamily="18" charset="0"/>
              </a:defRPr>
            </a:lvl1pPr>
            <a:lvl2pPr>
              <a:defRPr>
                <a:latin typeface="Georgia" pitchFamily="18" charset="0"/>
              </a:defRPr>
            </a:lvl2pPr>
            <a:lvl3pPr>
              <a:defRPr>
                <a:latin typeface="Georgia" pitchFamily="18" charset="0"/>
              </a:defRPr>
            </a:lvl3pPr>
            <a:lvl4pPr>
              <a:defRPr>
                <a:latin typeface="Georgia" pitchFamily="18" charset="0"/>
              </a:defRPr>
            </a:lvl4pPr>
            <a:lvl5pPr>
              <a:defRPr>
                <a:latin typeface="Georgia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58525620"/>
      </p:ext>
    </p:extLst>
  </p:cSld>
  <p:clrMapOvr>
    <a:masterClrMapping/>
  </p:clrMapOvr>
  <p:transition>
    <p:fade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AcadSearch_generic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0809666"/>
      </p:ext>
    </p:extLst>
  </p:cSld>
  <p:clrMapOvr>
    <a:masterClrMapping/>
  </p:clrMapOvr>
  <p:transition>
    <p:fade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2"/>
            <a:ext cx="9144000" cy="784225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55400196"/>
      </p:ext>
    </p:extLst>
  </p:cSld>
  <p:clrMapOvr>
    <a:masterClrMapping/>
  </p:clrMapOvr>
  <p:transition>
    <p:fade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Screen shot 2013-02-04 at 12.56.36 P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EBSCO_PMS294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0"/>
          <p:cNvSpPr txBox="1">
            <a:spLocks noChangeArrowheads="1"/>
          </p:cNvSpPr>
          <p:nvPr userDrawn="1"/>
        </p:nvSpPr>
        <p:spPr bwMode="auto">
          <a:xfrm>
            <a:off x="809625" y="6470650"/>
            <a:ext cx="954088" cy="230188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宋体" panose="02010600030101010101" pitchFamily="2" charset="-122"/>
                <a:cs typeface="+mn-cs"/>
              </a:rPr>
              <a:t>www.ebsco.com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0"/>
            <a:ext cx="9144000" cy="762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2"/>
            <a:ext cx="8229600" cy="4525963"/>
          </a:xfrm>
          <a:prstGeom prst="rect">
            <a:avLst/>
          </a:prstGeom>
        </p:spPr>
        <p:txBody>
          <a:bodyPr/>
          <a:lstStyle>
            <a:lvl1pPr marL="211931" indent="-211931">
              <a:defRPr>
                <a:latin typeface="Georgia" pitchFamily="18" charset="0"/>
              </a:defRPr>
            </a:lvl1pPr>
            <a:lvl2pPr>
              <a:defRPr>
                <a:latin typeface="Georgia" pitchFamily="18" charset="0"/>
              </a:defRPr>
            </a:lvl2pPr>
            <a:lvl3pPr>
              <a:defRPr>
                <a:latin typeface="Georgia" pitchFamily="18" charset="0"/>
              </a:defRPr>
            </a:lvl3pPr>
            <a:lvl4pPr>
              <a:defRPr>
                <a:latin typeface="Georgia" pitchFamily="18" charset="0"/>
              </a:defRPr>
            </a:lvl4pPr>
            <a:lvl5pPr>
              <a:defRPr>
                <a:latin typeface="Georgia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87831371"/>
      </p:ext>
    </p:extLst>
  </p:cSld>
  <p:clrMapOvr>
    <a:masterClrMapping/>
  </p:clrMapOvr>
  <p:transition>
    <p:fade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AcadSearch_generic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9822252"/>
      </p:ext>
    </p:extLst>
  </p:cSld>
  <p:clrMapOvr>
    <a:masterClrMapping/>
  </p:clrMapOvr>
  <p:transition>
    <p:fade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 userDrawn="1"/>
        </p:nvSpPr>
        <p:spPr bwMode="auto">
          <a:xfrm>
            <a:off x="-23813" y="-60325"/>
            <a:ext cx="9167813" cy="69183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63000">
                <a:srgbClr val="FFFFFF"/>
              </a:gs>
              <a:gs pos="100000">
                <a:srgbClr val="DCE6F2"/>
              </a:gs>
            </a:gsLst>
            <a:lin ang="15240000"/>
          </a:gra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4" name="Hexagon 9"/>
          <p:cNvSpPr>
            <a:spLocks noChangeArrowheads="1"/>
          </p:cNvSpPr>
          <p:nvPr userDrawn="1"/>
        </p:nvSpPr>
        <p:spPr bwMode="auto">
          <a:xfrm>
            <a:off x="42863" y="1657350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" name="Hexagon 10"/>
          <p:cNvSpPr>
            <a:spLocks noChangeArrowheads="1"/>
          </p:cNvSpPr>
          <p:nvPr userDrawn="1"/>
        </p:nvSpPr>
        <p:spPr bwMode="auto">
          <a:xfrm>
            <a:off x="690563" y="1236663"/>
            <a:ext cx="822325" cy="82391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pic>
        <p:nvPicPr>
          <p:cNvPr id="6" name="Picture 11" descr="EBSCO 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6096000"/>
            <a:ext cx="14478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exagon 12"/>
          <p:cNvSpPr>
            <a:spLocks noChangeArrowheads="1"/>
          </p:cNvSpPr>
          <p:nvPr userDrawn="1"/>
        </p:nvSpPr>
        <p:spPr bwMode="auto">
          <a:xfrm>
            <a:off x="1343025" y="1647825"/>
            <a:ext cx="822325" cy="8239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Hexagon 13"/>
          <p:cNvSpPr>
            <a:spLocks noChangeArrowheads="1"/>
          </p:cNvSpPr>
          <p:nvPr userDrawn="1"/>
        </p:nvSpPr>
        <p:spPr bwMode="auto">
          <a:xfrm>
            <a:off x="1338263" y="817563"/>
            <a:ext cx="823912" cy="822325"/>
          </a:xfrm>
          <a:prstGeom prst="hexagon">
            <a:avLst>
              <a:gd name="adj" fmla="val 25048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Hexagon 14"/>
          <p:cNvSpPr>
            <a:spLocks noChangeArrowheads="1"/>
          </p:cNvSpPr>
          <p:nvPr userDrawn="1"/>
        </p:nvSpPr>
        <p:spPr bwMode="auto">
          <a:xfrm>
            <a:off x="1995488" y="1220788"/>
            <a:ext cx="822325" cy="82232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alpha val="49019"/>
            </a:srgb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2"/>
            <a:ext cx="9144000" cy="784225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7028279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9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.pn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3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7.png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1.png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4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4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7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1.png"/><Relationship Id="rId5" Type="http://schemas.openxmlformats.org/officeDocument/2006/relationships/theme" Target="../theme/theme9.xml"/><Relationship Id="rId4" Type="http://schemas.openxmlformats.org/officeDocument/2006/relationships/slideLayout" Target="../slideLayouts/slideLayout5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Relationship Id="rId14" Type="http://schemas.openxmlformats.org/officeDocument/2006/relationships/image" Target="../media/image2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Relationship Id="rId14" Type="http://schemas.openxmlformats.org/officeDocument/2006/relationships/image" Target="../media/image2.pn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5" Type="http://schemas.openxmlformats.org/officeDocument/2006/relationships/image" Target="../media/image7.png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Relationship Id="rId14" Type="http://schemas.openxmlformats.org/officeDocument/2006/relationships/image" Target="../media/image2.pn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4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image" Target="../media/image1.png"/><Relationship Id="rId5" Type="http://schemas.openxmlformats.org/officeDocument/2006/relationships/theme" Target="../theme/theme13.xml"/><Relationship Id="rId4" Type="http://schemas.openxmlformats.org/officeDocument/2006/relationships/slideLayout" Target="../slideLayouts/slideLayout95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8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97.xml"/><Relationship Id="rId1" Type="http://schemas.openxmlformats.org/officeDocument/2006/relationships/slideLayout" Target="../slideLayouts/slideLayout96.xml"/><Relationship Id="rId6" Type="http://schemas.openxmlformats.org/officeDocument/2006/relationships/image" Target="../media/image1.png"/><Relationship Id="rId5" Type="http://schemas.openxmlformats.org/officeDocument/2006/relationships/theme" Target="../theme/theme14.xml"/><Relationship Id="rId4" Type="http://schemas.openxmlformats.org/officeDocument/2006/relationships/slideLayout" Target="../slideLayouts/slideLayout99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2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image" Target="../media/image1.png"/><Relationship Id="rId5" Type="http://schemas.openxmlformats.org/officeDocument/2006/relationships/theme" Target="../theme/theme15.xml"/><Relationship Id="rId4" Type="http://schemas.openxmlformats.org/officeDocument/2006/relationships/slideLayout" Target="../slideLayouts/slideLayout103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05.xml"/><Relationship Id="rId1" Type="http://schemas.openxmlformats.org/officeDocument/2006/relationships/slideLayout" Target="../slideLayouts/slideLayout104.xml"/><Relationship Id="rId6" Type="http://schemas.openxmlformats.org/officeDocument/2006/relationships/image" Target="../media/image1.png"/><Relationship Id="rId5" Type="http://schemas.openxmlformats.org/officeDocument/2006/relationships/theme" Target="../theme/theme16.xml"/><Relationship Id="rId4" Type="http://schemas.openxmlformats.org/officeDocument/2006/relationships/slideLayout" Target="../slideLayouts/slideLayout107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0.xml"/><Relationship Id="rId2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108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image" Target="../media/image1.png"/><Relationship Id="rId5" Type="http://schemas.openxmlformats.org/officeDocument/2006/relationships/theme" Target="../theme/theme18.xml"/><Relationship Id="rId4" Type="http://schemas.openxmlformats.org/officeDocument/2006/relationships/slideLayout" Target="../slideLayouts/slideLayout1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6858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4" name="Picture 7" descr="Screen shot 2013-02-04 at 12.56.36 PM.png"/>
          <p:cNvPicPr>
            <a:picLocks noChangeAspect="1"/>
          </p:cNvPicPr>
          <p:nvPr userDrawn="1"/>
        </p:nvPicPr>
        <p:blipFill>
          <a:blip r:embed="rId13" cstate="print"/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EBSCO_PMS294.pn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 userDrawn="1"/>
        </p:nvSpPr>
        <p:spPr>
          <a:xfrm>
            <a:off x="809625" y="6470650"/>
            <a:ext cx="1212850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0" dirty="0" err="1">
                <a:solidFill>
                  <a:srgbClr val="376092"/>
                </a:solidFill>
                <a:latin typeface="Calibri"/>
              </a:rPr>
              <a:t>www.ebsco.com</a:t>
            </a:r>
            <a:endParaRPr lang="en-US" sz="1200" b="0" dirty="0">
              <a:solidFill>
                <a:srgbClr val="376092"/>
              </a:solidFill>
              <a:latin typeface="Calibri"/>
            </a:endParaRPr>
          </a:p>
        </p:txBody>
      </p:sp>
      <p:pic>
        <p:nvPicPr>
          <p:cNvPr id="7" name="Picture 10" descr="Screen shot 2013-02-04 at 12.56.36 PM.png"/>
          <p:cNvPicPr>
            <a:picLocks noChangeAspect="1"/>
          </p:cNvPicPr>
          <p:nvPr userDrawn="1"/>
        </p:nvPicPr>
        <p:blipFill>
          <a:blip r:embed="rId15" cstate="print"/>
          <a:srcRect l="7448" r="8180"/>
          <a:stretch>
            <a:fillRect/>
          </a:stretch>
        </p:blipFill>
        <p:spPr bwMode="auto">
          <a:xfrm>
            <a:off x="0" y="0"/>
            <a:ext cx="91440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1">
              <a:lumMod val="50000"/>
              <a:lumOff val="50000"/>
            </a:schemeClr>
          </a:solidFill>
          <a:latin typeface="Calibri" pitchFamily="34" charset="0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9pPr>
    </p:titleStyle>
    <p:bodyStyle>
      <a:lvl1pPr marL="176213" indent="-176213" algn="l" rtl="0" fontAlgn="base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681038" indent="-223838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089025" indent="-174625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002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4574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146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3718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290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Screen shot 2013-02-04 at 12.56.36 PM.png"/>
          <p:cNvPicPr>
            <a:picLocks noChangeAspect="1"/>
          </p:cNvPicPr>
          <p:nvPr userDrawn="1"/>
        </p:nvPicPr>
        <p:blipFill>
          <a:blip r:embed="rId13" cstate="print"/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10" descr="Screen shot 2013-02-04 at 12.56.36 PM.png"/>
          <p:cNvPicPr>
            <a:picLocks noChangeAspect="1"/>
          </p:cNvPicPr>
          <p:nvPr userDrawn="1"/>
        </p:nvPicPr>
        <p:blipFill>
          <a:blip r:embed="rId14" cstate="print"/>
          <a:srcRect l="7448" r="8180"/>
          <a:stretch>
            <a:fillRect/>
          </a:stretch>
        </p:blipFill>
        <p:spPr bwMode="auto">
          <a:xfrm>
            <a:off x="0" y="0"/>
            <a:ext cx="91440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248400"/>
            <a:ext cx="9144000" cy="6096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 baseline="0">
              <a:solidFill>
                <a:prstClr val="white"/>
              </a:solidFill>
            </a:endParaRPr>
          </a:p>
        </p:txBody>
      </p:sp>
      <p:pic>
        <p:nvPicPr>
          <p:cNvPr id="8" name="Content Placeholder 19" descr="EIS Logo_CMYK_Vertical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8033658" y="6408689"/>
            <a:ext cx="932254" cy="32786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91966"/>
            <a:ext cx="5791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2669F6F6-0BCD-4735-87E5-269C1FF09804}" type="datetimeFigureOut">
              <a:rPr lang="en-US" baseline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6/21/2019</a:t>
            </a:fld>
            <a:endParaRPr lang="en-US" baseline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baseline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F5F42A0-2D15-4B83-83B9-0C6163AA2603}" type="slidenum">
              <a:rPr lang="en-US" baseline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aseline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2667000" y="228600"/>
            <a:ext cx="0" cy="83820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600" b="1" kern="1200">
          <a:solidFill>
            <a:srgbClr val="373737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373737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373737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373737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373737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373737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121920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pic>
        <p:nvPicPr>
          <p:cNvPr id="1027" name="Picture 6" descr="Screen shot 2013-02-04 at 12.56.36 PM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7" descr="EBSCO_PMS294.pn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Box 8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altLang="zh-CN" sz="1200" baseline="0" smtClean="0">
                <a:solidFill>
                  <a:srgbClr val="376092"/>
                </a:solidFill>
                <a:ea typeface="宋体" pitchFamily="2" charset="-122"/>
              </a:rPr>
              <a:t>www.ebsco.com</a:t>
            </a:r>
          </a:p>
        </p:txBody>
      </p:sp>
    </p:spTree>
    <p:extLst>
      <p:ext uri="{BB962C8B-B14F-4D97-AF65-F5344CB8AC3E}">
        <p14:creationId xmlns:p14="http://schemas.microsoft.com/office/powerpoint/2010/main" val="3510550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9pPr>
    </p:titleStyle>
    <p:bodyStyle>
      <a:lvl1pPr marL="176213" indent="-176213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681038" indent="-22383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089025" indent="-174625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00250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4574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146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3718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290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Screen shot 2013-02-04 at 12.56.36 PM.pn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8" descr="EBSCO_PMS294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Box 9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altLang="zh-CN" sz="1200" baseline="0" smtClean="0">
                <a:solidFill>
                  <a:srgbClr val="376092"/>
                </a:solidFill>
                <a:latin typeface="Calibri" pitchFamily="34" charset="0"/>
              </a:rPr>
              <a:t>www.ebsco.com</a:t>
            </a:r>
          </a:p>
        </p:txBody>
      </p:sp>
      <p:pic>
        <p:nvPicPr>
          <p:cNvPr id="2053" name="Picture 10" descr="Screen shot 2013-02-04 at 12.56.36 PM.png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/>
          <a:stretch>
            <a:fillRect/>
          </a:stretch>
        </p:blipFill>
        <p:spPr bwMode="auto">
          <a:xfrm>
            <a:off x="0" y="0"/>
            <a:ext cx="91440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114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121920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pic>
        <p:nvPicPr>
          <p:cNvPr id="3075" name="Picture 6" descr="Screen shot 2013-02-04 at 12.56.36 PM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7" descr="EBSCO_PMS294.pn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Box 8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altLang="zh-CN" sz="1200" baseline="0" smtClean="0">
                <a:solidFill>
                  <a:srgbClr val="376092"/>
                </a:solidFill>
                <a:ea typeface="宋体" pitchFamily="2" charset="-122"/>
                <a:cs typeface="Arial" charset="0"/>
              </a:rPr>
              <a:t>www.ebsco.com</a:t>
            </a:r>
          </a:p>
        </p:txBody>
      </p:sp>
    </p:spTree>
    <p:extLst>
      <p:ext uri="{BB962C8B-B14F-4D97-AF65-F5344CB8AC3E}">
        <p14:creationId xmlns:p14="http://schemas.microsoft.com/office/powerpoint/2010/main" val="3413660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9pPr>
    </p:titleStyle>
    <p:bodyStyle>
      <a:lvl1pPr marL="176213" indent="-176213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681038" indent="-22383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089025" indent="-174625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00250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4574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146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3718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290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121920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pic>
        <p:nvPicPr>
          <p:cNvPr id="3075" name="Picture 6" descr="Screen shot 2013-02-04 at 12.56.36 PM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7" descr="EBSCO_PMS294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Box 8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altLang="zh-CN" sz="1200" baseline="0" smtClean="0">
                <a:solidFill>
                  <a:srgbClr val="376092"/>
                </a:solidFill>
                <a:ea typeface="宋体" pitchFamily="2" charset="-122"/>
                <a:cs typeface="Arial" charset="0"/>
              </a:rPr>
              <a:t>www.ebsco.com</a:t>
            </a:r>
          </a:p>
        </p:txBody>
      </p:sp>
    </p:spTree>
    <p:extLst>
      <p:ext uri="{BB962C8B-B14F-4D97-AF65-F5344CB8AC3E}">
        <p14:creationId xmlns:p14="http://schemas.microsoft.com/office/powerpoint/2010/main" val="555740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9pPr>
    </p:titleStyle>
    <p:bodyStyle>
      <a:lvl1pPr marL="176213" indent="-176213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681038" indent="-22383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089025" indent="-174625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00250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4574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146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3718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290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121920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pic>
        <p:nvPicPr>
          <p:cNvPr id="35843" name="Picture 6" descr="Screen shot 2013-02-04 at 12.56.36 PM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7" descr="EBSCO_PMS294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Box 8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www.ebsco.com</a:t>
            </a:r>
          </a:p>
        </p:txBody>
      </p:sp>
    </p:spTree>
    <p:extLst>
      <p:ext uri="{BB962C8B-B14F-4D97-AF65-F5344CB8AC3E}">
        <p14:creationId xmlns:p14="http://schemas.microsoft.com/office/powerpoint/2010/main" val="963207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9pPr>
    </p:titleStyle>
    <p:bodyStyle>
      <a:lvl1pPr marL="176213" indent="-176213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681038" indent="-22383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089025" indent="-174625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00250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4574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146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3718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290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121920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pic>
        <p:nvPicPr>
          <p:cNvPr id="36867" name="Picture 6" descr="Screen shot 2013-02-04 at 12.56.36 PM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7" descr="EBSCO_PMS294.pn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Box 8"/>
          <p:cNvSpPr txBox="1">
            <a:spLocks noChangeArrowheads="1"/>
          </p:cNvSpPr>
          <p:nvPr userDrawn="1"/>
        </p:nvSpPr>
        <p:spPr bwMode="auto">
          <a:xfrm>
            <a:off x="809625" y="6470650"/>
            <a:ext cx="966788" cy="230188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1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ＭＳ Ｐゴシック" panose="020B0600070205080204" pitchFamily="34" charset="-128"/>
                <a:cs typeface="+mn-cs"/>
              </a:rPr>
              <a:t>www.ebsco.com</a:t>
            </a:r>
          </a:p>
        </p:txBody>
      </p:sp>
    </p:spTree>
    <p:extLst>
      <p:ext uri="{BB962C8B-B14F-4D97-AF65-F5344CB8AC3E}">
        <p14:creationId xmlns:p14="http://schemas.microsoft.com/office/powerpoint/2010/main" val="330647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700">
          <a:solidFill>
            <a:srgbClr val="376092"/>
          </a:solidFill>
          <a:latin typeface="Georgia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700">
          <a:solidFill>
            <a:srgbClr val="376092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700">
          <a:solidFill>
            <a:srgbClr val="376092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700">
          <a:solidFill>
            <a:srgbClr val="376092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700">
          <a:solidFill>
            <a:srgbClr val="376092"/>
          </a:solidFill>
          <a:latin typeface="Georgia" pitchFamily="18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1575" b="1">
          <a:solidFill>
            <a:schemeClr val="tx2"/>
          </a:solidFill>
          <a:latin typeface="Arial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1575" b="1">
          <a:solidFill>
            <a:schemeClr val="tx2"/>
          </a:solidFill>
          <a:latin typeface="Arial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1575" b="1">
          <a:solidFill>
            <a:schemeClr val="tx2"/>
          </a:solidFill>
          <a:latin typeface="Arial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1575" b="1">
          <a:solidFill>
            <a:schemeClr val="tx2"/>
          </a:solidFill>
          <a:latin typeface="Arial" charset="0"/>
        </a:defRPr>
      </a:lvl9pPr>
    </p:titleStyle>
    <p:bodyStyle>
      <a:lvl1pPr marL="131763" indent="-131763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509588" indent="-166688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</a:defRPr>
      </a:lvl2pPr>
      <a:lvl3pPr marL="815975" indent="-130175" algn="l" rtl="0" eaLnBrk="0" fontAlgn="base" hangingPunct="0">
        <a:spcBef>
          <a:spcPct val="2000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</a:defRPr>
      </a:lvl4pPr>
      <a:lvl5pPr marL="1500188" indent="-128588" algn="l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5pPr>
      <a:lvl6pPr marL="1843088" indent="-128588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6pPr>
      <a:lvl7pPr marL="2185988" indent="-128588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7pPr>
      <a:lvl8pPr marL="2528888" indent="-128588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8pPr>
      <a:lvl9pPr marL="2871788" indent="-128588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7" descr="Screen shot 2013-02-04 at 12.56.36 PM.pn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8" descr="EBSCO_PMS294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Box 9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9pPr>
          </a:lstStyle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Calibri" pitchFamily="34" charset="0"/>
                <a:ea typeface="PMingLiU" pitchFamily="18" charset="-120"/>
                <a:cs typeface="+mn-cs"/>
              </a:rPr>
              <a:t>www.ebsco.com</a:t>
            </a:r>
          </a:p>
        </p:txBody>
      </p:sp>
      <p:pic>
        <p:nvPicPr>
          <p:cNvPr id="37893" name="Picture 10" descr="Screen shot 2013-02-04 at 12.56.36 PM.png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/>
          <a:stretch>
            <a:fillRect/>
          </a:stretch>
        </p:blipFill>
        <p:spPr bwMode="auto">
          <a:xfrm>
            <a:off x="0" y="0"/>
            <a:ext cx="91440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5409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 descr="Screen shot 2013-02-04 at 12.56.36 PM.pn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8" descr="EBSCO_PMS294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Box 9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PMingLiU" pitchFamily="18" charset="-120"/>
              </a:defRPr>
            </a:lvl9pPr>
          </a:lstStyle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Calibri" pitchFamily="34" charset="0"/>
                <a:ea typeface="PMingLiU" pitchFamily="18" charset="-120"/>
                <a:cs typeface="+mn-cs"/>
              </a:rPr>
              <a:t>www.ebsco.com</a:t>
            </a:r>
          </a:p>
        </p:txBody>
      </p:sp>
      <p:pic>
        <p:nvPicPr>
          <p:cNvPr id="6149" name="Picture 10" descr="Screen shot 2013-02-04 at 12.56.36 PM.png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/>
          <a:stretch>
            <a:fillRect/>
          </a:stretch>
        </p:blipFill>
        <p:spPr bwMode="auto">
          <a:xfrm>
            <a:off x="0" y="0"/>
            <a:ext cx="91440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2612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Screen shot 2013-02-04 at 12.56.36 PM.pn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8" descr="EBSCO_PMS294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Box 9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t>www.ebsco.com</a:t>
            </a:r>
          </a:p>
        </p:txBody>
      </p:sp>
      <p:pic>
        <p:nvPicPr>
          <p:cNvPr id="7173" name="Picture 10" descr="Screen shot 2013-02-04 at 12.56.36 PM.png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/>
          <a:stretch>
            <a:fillRect/>
          </a:stretch>
        </p:blipFill>
        <p:spPr bwMode="auto">
          <a:xfrm>
            <a:off x="0" y="0"/>
            <a:ext cx="91440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6826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121920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pic>
        <p:nvPicPr>
          <p:cNvPr id="33795" name="Picture 6" descr="Screen shot 2013-02-04 at 12.56.36 PM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7" descr="EBSCO_PMS294.pn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Box 8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ＭＳ Ｐゴシック" panose="020B0600070205080204" pitchFamily="34" charset="-128"/>
                <a:cs typeface="Arial" charset="0"/>
              </a:rPr>
              <a:t>www.ebsco.com</a:t>
            </a:r>
          </a:p>
        </p:txBody>
      </p:sp>
    </p:spTree>
    <p:extLst>
      <p:ext uri="{BB962C8B-B14F-4D97-AF65-F5344CB8AC3E}">
        <p14:creationId xmlns:p14="http://schemas.microsoft.com/office/powerpoint/2010/main" val="1045071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9pPr>
    </p:titleStyle>
    <p:bodyStyle>
      <a:lvl1pPr marL="176213" indent="-176213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681038" indent="-22383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089025" indent="-174625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00250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4574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146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3718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290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121920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pic>
        <p:nvPicPr>
          <p:cNvPr id="34819" name="Picture 6" descr="Screen shot 2013-02-04 at 12.56.36 PM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7" descr="EBSCO_PMS294.pn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Box 8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ＭＳ Ｐゴシック" panose="020B0600070205080204" pitchFamily="34" charset="-128"/>
                <a:cs typeface="+mn-cs"/>
              </a:rPr>
              <a:t>www.ebsco.com</a:t>
            </a:r>
          </a:p>
        </p:txBody>
      </p:sp>
    </p:spTree>
    <p:extLst>
      <p:ext uri="{BB962C8B-B14F-4D97-AF65-F5344CB8AC3E}">
        <p14:creationId xmlns:p14="http://schemas.microsoft.com/office/powerpoint/2010/main" val="3833419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9pPr>
    </p:titleStyle>
    <p:bodyStyle>
      <a:lvl1pPr marL="176213" indent="-176213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681038" indent="-22383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089025" indent="-174625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00250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4574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146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3718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290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121920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pic>
        <p:nvPicPr>
          <p:cNvPr id="29699" name="Picture 6" descr="Screen shot 2013-02-04 at 12.56.36 PM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7" descr="EBSCO_PMS294.pn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Box 8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宋体" panose="02010600030101010101" pitchFamily="2" charset="-122"/>
                <a:cs typeface="Arial" charset="0"/>
              </a:rPr>
              <a:t>www.ebsco.com</a:t>
            </a:r>
          </a:p>
        </p:txBody>
      </p:sp>
    </p:spTree>
    <p:extLst>
      <p:ext uri="{BB962C8B-B14F-4D97-AF65-F5344CB8AC3E}">
        <p14:creationId xmlns:p14="http://schemas.microsoft.com/office/powerpoint/2010/main" val="2634515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9pPr>
    </p:titleStyle>
    <p:bodyStyle>
      <a:lvl1pPr marL="176213" indent="-176213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681038" indent="-22383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089025" indent="-174625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00250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4574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146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3718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290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121920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pic>
        <p:nvPicPr>
          <p:cNvPr id="19459" name="Picture 6" descr="Screen shot 2013-02-04 at 12.56.36 PM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7" descr="EBSCO_PMS294.pn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Box 8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宋体" panose="02010600030101010101" pitchFamily="2" charset="-122"/>
                <a:cs typeface="Arial" charset="0"/>
              </a:rPr>
              <a:t>www.ebsco.com</a:t>
            </a:r>
          </a:p>
        </p:txBody>
      </p:sp>
    </p:spTree>
    <p:extLst>
      <p:ext uri="{BB962C8B-B14F-4D97-AF65-F5344CB8AC3E}">
        <p14:creationId xmlns:p14="http://schemas.microsoft.com/office/powerpoint/2010/main" val="2927012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9pPr>
    </p:titleStyle>
    <p:bodyStyle>
      <a:lvl1pPr marL="176213" indent="-176213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681038" indent="-22383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089025" indent="-174625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00250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4574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146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3718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290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121920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pic>
        <p:nvPicPr>
          <p:cNvPr id="17411" name="Picture 6" descr="Screen shot 2013-02-04 at 12.56.36 PM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7" descr="EBSCO_PMS294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Box 8"/>
          <p:cNvSpPr txBox="1">
            <a:spLocks noChangeArrowheads="1"/>
          </p:cNvSpPr>
          <p:nvPr userDrawn="1"/>
        </p:nvSpPr>
        <p:spPr bwMode="auto">
          <a:xfrm>
            <a:off x="809625" y="6470650"/>
            <a:ext cx="12128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宋体" panose="02010600030101010101" pitchFamily="2" charset="-122"/>
                <a:cs typeface="+mn-cs"/>
              </a:rPr>
              <a:t>www.ebsco.com</a:t>
            </a:r>
          </a:p>
        </p:txBody>
      </p:sp>
    </p:spTree>
    <p:extLst>
      <p:ext uri="{BB962C8B-B14F-4D97-AF65-F5344CB8AC3E}">
        <p14:creationId xmlns:p14="http://schemas.microsoft.com/office/powerpoint/2010/main" val="2903169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76092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9pPr>
    </p:titleStyle>
    <p:bodyStyle>
      <a:lvl1pPr marL="176213" indent="-176213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681038" indent="-22383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089025" indent="-174625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00250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4574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146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3718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290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121920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pic>
        <p:nvPicPr>
          <p:cNvPr id="40963" name="Picture 6" descr="Screen shot 2013-02-04 at 12.56.36 PM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r="8180" b="40030"/>
          <a:stretch>
            <a:fillRect/>
          </a:stretch>
        </p:blipFill>
        <p:spPr bwMode="auto">
          <a:xfrm>
            <a:off x="0" y="6270625"/>
            <a:ext cx="91440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7" descr="EBSCO_PMS294.pn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6513513"/>
            <a:ext cx="6334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Box 8"/>
          <p:cNvSpPr txBox="1">
            <a:spLocks noChangeArrowheads="1"/>
          </p:cNvSpPr>
          <p:nvPr userDrawn="1"/>
        </p:nvSpPr>
        <p:spPr bwMode="auto">
          <a:xfrm>
            <a:off x="809625" y="6470650"/>
            <a:ext cx="954088" cy="230188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imes New Roman" pitchFamily="18" charset="0"/>
                <a:ea typeface="宋体" panose="02010600030101010101" pitchFamily="2" charset="-122"/>
                <a:cs typeface="+mn-cs"/>
              </a:rPr>
              <a:t>www.ebsco.com</a:t>
            </a:r>
          </a:p>
        </p:txBody>
      </p:sp>
    </p:spTree>
    <p:extLst>
      <p:ext uri="{BB962C8B-B14F-4D97-AF65-F5344CB8AC3E}">
        <p14:creationId xmlns:p14="http://schemas.microsoft.com/office/powerpoint/2010/main" val="2537695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700">
          <a:solidFill>
            <a:srgbClr val="376092"/>
          </a:solidFill>
          <a:latin typeface="Georgia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700">
          <a:solidFill>
            <a:srgbClr val="376092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700">
          <a:solidFill>
            <a:srgbClr val="376092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700">
          <a:solidFill>
            <a:srgbClr val="376092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700">
          <a:solidFill>
            <a:srgbClr val="376092"/>
          </a:solidFill>
          <a:latin typeface="Georgia" pitchFamily="18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1575" b="1">
          <a:solidFill>
            <a:schemeClr val="tx2"/>
          </a:solidFill>
          <a:latin typeface="Arial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1575" b="1">
          <a:solidFill>
            <a:schemeClr val="tx2"/>
          </a:solidFill>
          <a:latin typeface="Arial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1575" b="1">
          <a:solidFill>
            <a:schemeClr val="tx2"/>
          </a:solidFill>
          <a:latin typeface="Arial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1575" b="1">
          <a:solidFill>
            <a:schemeClr val="tx2"/>
          </a:solidFill>
          <a:latin typeface="Arial" charset="0"/>
        </a:defRPr>
      </a:lvl9pPr>
    </p:titleStyle>
    <p:bodyStyle>
      <a:lvl1pPr marL="131763" indent="-131763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509588" indent="-166688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</a:defRPr>
      </a:lvl2pPr>
      <a:lvl3pPr marL="815975" indent="-130175" algn="l" rtl="0" eaLnBrk="0" fontAlgn="base" hangingPunct="0">
        <a:spcBef>
          <a:spcPct val="2000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</a:defRPr>
      </a:lvl4pPr>
      <a:lvl5pPr marL="1500188" indent="-128588" algn="l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5pPr>
      <a:lvl6pPr marL="1843088" indent="-128588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6pPr>
      <a:lvl7pPr marL="2185988" indent="-128588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7pPr>
      <a:lvl8pPr marL="2528888" indent="-128588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8pPr>
      <a:lvl9pPr marL="2871788" indent="-128588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6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0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0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0.xml"/><Relationship Id="rId5" Type="http://schemas.openxmlformats.org/officeDocument/2006/relationships/image" Target="../media/image24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0.xml"/><Relationship Id="rId5" Type="http://schemas.openxmlformats.org/officeDocument/2006/relationships/image" Target="../media/image30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9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0.xml"/><Relationship Id="rId5" Type="http://schemas.openxmlformats.org/officeDocument/2006/relationships/image" Target="../media/image40.png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0.xml"/><Relationship Id="rId5" Type="http://schemas.openxmlformats.org/officeDocument/2006/relationships/image" Target="../media/image42.png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09.xml"/><Relationship Id="rId5" Type="http://schemas.openxmlformats.org/officeDocument/2006/relationships/image" Target="../media/image24.png"/><Relationship Id="rId4" Type="http://schemas.openxmlformats.org/officeDocument/2006/relationships/image" Target="../media/image4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09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09.xml"/><Relationship Id="rId5" Type="http://schemas.openxmlformats.org/officeDocument/2006/relationships/image" Target="../media/image51.png"/><Relationship Id="rId4" Type="http://schemas.openxmlformats.org/officeDocument/2006/relationships/image" Target="../media/image5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0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09.xml"/><Relationship Id="rId6" Type="http://schemas.openxmlformats.org/officeDocument/2006/relationships/image" Target="../media/image5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09.xml"/><Relationship Id="rId5" Type="http://schemas.openxmlformats.org/officeDocument/2006/relationships/image" Target="../media/image51.png"/><Relationship Id="rId4" Type="http://schemas.openxmlformats.org/officeDocument/2006/relationships/image" Target="../media/image6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51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09.xml"/><Relationship Id="rId6" Type="http://schemas.openxmlformats.org/officeDocument/2006/relationships/image" Target="../media/image63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0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09.xml"/><Relationship Id="rId5" Type="http://schemas.openxmlformats.org/officeDocument/2006/relationships/image" Target="../media/image71.png"/><Relationship Id="rId4" Type="http://schemas.openxmlformats.org/officeDocument/2006/relationships/image" Target="../media/image6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09.xml"/><Relationship Id="rId4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09.xml"/><Relationship Id="rId4" Type="http://schemas.openxmlformats.org/officeDocument/2006/relationships/image" Target="../media/image6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0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hyperlink" Target="https://connect.ebsco.com/" TargetMode="External"/><Relationship Id="rId1" Type="http://schemas.openxmlformats.org/officeDocument/2006/relationships/slideLayout" Target="../slideLayouts/slideLayout114.xml"/><Relationship Id="rId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Title 1"/>
          <p:cNvSpPr txBox="1">
            <a:spLocks/>
          </p:cNvSpPr>
          <p:nvPr/>
        </p:nvSpPr>
        <p:spPr bwMode="auto">
          <a:xfrm>
            <a:off x="0" y="2209800"/>
            <a:ext cx="9144000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/>
            <a:endParaRPr lang="en-US" altLang="zh-CN" sz="1000" i="1" baseline="0" dirty="0">
              <a:solidFill>
                <a:srgbClr val="376092"/>
              </a:solidFill>
              <a:latin typeface="Georgia" pitchFamily="18" charset="0"/>
            </a:endParaRPr>
          </a:p>
          <a:p>
            <a:pPr algn="ctr" eaLnBrk="1" hangingPunct="1"/>
            <a:r>
              <a:rPr lang="zh-CN" altLang="zh-CN" sz="4400" b="1" baseline="0" dirty="0">
                <a:solidFill>
                  <a:srgbClr val="000000"/>
                </a:solidFill>
              </a:rPr>
              <a:t>如何让</a:t>
            </a:r>
            <a:r>
              <a:rPr lang="en-US" altLang="zh-CN" sz="4400" b="1" baseline="0" dirty="0">
                <a:solidFill>
                  <a:srgbClr val="000000"/>
                </a:solidFill>
              </a:rPr>
              <a:t>EBSCO</a:t>
            </a:r>
            <a:r>
              <a:rPr lang="zh-CN" altLang="zh-CN" sz="4400" b="1" baseline="0" dirty="0">
                <a:solidFill>
                  <a:srgbClr val="000000"/>
                </a:solidFill>
              </a:rPr>
              <a:t>成为您的学术好帮</a:t>
            </a:r>
            <a:r>
              <a:rPr lang="zh-CN" altLang="zh-CN" sz="4400" b="1" baseline="0" dirty="0" smtClean="0">
                <a:solidFill>
                  <a:srgbClr val="000000"/>
                </a:solidFill>
              </a:rPr>
              <a:t>手</a:t>
            </a:r>
            <a:r>
              <a:rPr lang="en-US" altLang="zh-CN" sz="4400" b="1" baseline="0" dirty="0" smtClean="0">
                <a:solidFill>
                  <a:srgbClr val="000000"/>
                </a:solidFill>
              </a:rPr>
              <a:t>?</a:t>
            </a:r>
            <a:endParaRPr lang="en-US" altLang="zh-CN" sz="4400" b="1" baseline="0" dirty="0">
              <a:solidFill>
                <a:srgbClr val="000000"/>
              </a:solidFill>
            </a:endParaRPr>
          </a:p>
          <a:p>
            <a:pPr algn="ctr" eaLnBrk="1" hangingPunct="1"/>
            <a:r>
              <a:rPr lang="en-US" altLang="zh-CN" sz="2800" b="1" baseline="0" dirty="0" smtClean="0">
                <a:solidFill>
                  <a:srgbClr val="000000"/>
                </a:solidFill>
              </a:rPr>
              <a:t>---</a:t>
            </a:r>
            <a:r>
              <a:rPr lang="zh-CN" altLang="en-US" sz="2800" b="1" baseline="0" dirty="0" smtClean="0">
                <a:solidFill>
                  <a:srgbClr val="000000"/>
                </a:solidFill>
              </a:rPr>
              <a:t>休闲观光及饭店餐饮管理</a:t>
            </a:r>
            <a:r>
              <a:rPr lang="zh-CN" altLang="en-US" sz="2800" b="1" baseline="0" dirty="0">
                <a:solidFill>
                  <a:srgbClr val="000000"/>
                </a:solidFill>
              </a:rPr>
              <a:t>全文数据库</a:t>
            </a:r>
          </a:p>
          <a:p>
            <a:pPr algn="ctr" eaLnBrk="1" hangingPunct="1"/>
            <a:endParaRPr lang="zh-CN" altLang="en-US" sz="5400" i="1" baseline="0" dirty="0">
              <a:solidFill>
                <a:srgbClr val="376092"/>
              </a:solidFill>
              <a:latin typeface="Georgia" pitchFamily="18" charset="0"/>
            </a:endParaRPr>
          </a:p>
          <a:p>
            <a:pPr algn="ctr" eaLnBrk="1" hangingPunct="1"/>
            <a:r>
              <a:rPr lang="zh-CN" altLang="en-US" sz="5400" i="1" baseline="0" dirty="0">
                <a:solidFill>
                  <a:srgbClr val="376092"/>
                </a:solidFill>
                <a:latin typeface="Georgia" pitchFamily="18" charset="0"/>
              </a:rPr>
              <a:t> </a:t>
            </a:r>
          </a:p>
          <a:p>
            <a:pPr algn="ctr" eaLnBrk="1" hangingPunct="1"/>
            <a:endParaRPr lang="en-US" altLang="zh-CN" sz="5400" i="1" baseline="0" dirty="0">
              <a:solidFill>
                <a:srgbClr val="376092"/>
              </a:solidFill>
              <a:latin typeface="Georgia" pitchFamily="18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1676400" y="1981200"/>
            <a:ext cx="5943600" cy="0"/>
          </a:xfrm>
          <a:prstGeom prst="line">
            <a:avLst/>
          </a:prstGeom>
          <a:ln w="31750" cap="rnd" cmpd="sng">
            <a:solidFill>
              <a:srgbClr val="37609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1676400" y="4191000"/>
            <a:ext cx="5943600" cy="0"/>
          </a:xfrm>
          <a:prstGeom prst="line">
            <a:avLst/>
          </a:prstGeom>
          <a:ln w="31750" cap="rnd" cmpd="sng">
            <a:solidFill>
              <a:srgbClr val="37609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9077" name="TextBox 4"/>
          <p:cNvSpPr txBox="1">
            <a:spLocks noChangeArrowheads="1"/>
          </p:cNvSpPr>
          <p:nvPr/>
        </p:nvSpPr>
        <p:spPr bwMode="auto">
          <a:xfrm>
            <a:off x="228600" y="5715000"/>
            <a:ext cx="32766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800" baseline="0" dirty="0">
                <a:solidFill>
                  <a:srgbClr val="7F7F7F"/>
                </a:solidFill>
                <a:latin typeface="Calibri" pitchFamily="34" charset="0"/>
              </a:rPr>
              <a:t>Sophia Jiang</a:t>
            </a:r>
            <a:br>
              <a:rPr lang="en-US" altLang="zh-CN" sz="1800" baseline="0" dirty="0">
                <a:solidFill>
                  <a:srgbClr val="7F7F7F"/>
                </a:solidFill>
                <a:latin typeface="Calibri" pitchFamily="34" charset="0"/>
              </a:rPr>
            </a:br>
            <a:r>
              <a:rPr lang="en-US" altLang="zh-CN" sz="1800" baseline="0" dirty="0" smtClean="0">
                <a:solidFill>
                  <a:srgbClr val="7F7F7F"/>
                </a:solidFill>
                <a:latin typeface="Calibri" pitchFamily="34" charset="0"/>
              </a:rPr>
              <a:t>Senior Training Manager, </a:t>
            </a:r>
            <a:r>
              <a:rPr lang="en-US" altLang="zh-CN" sz="1800" baseline="0" dirty="0">
                <a:solidFill>
                  <a:srgbClr val="7F7F7F"/>
                </a:solidFill>
                <a:latin typeface="Calibri" pitchFamily="34" charset="0"/>
              </a:rPr>
              <a:t>EBSCO</a:t>
            </a:r>
            <a:br>
              <a:rPr lang="en-US" altLang="zh-CN" sz="1800" baseline="0" dirty="0">
                <a:solidFill>
                  <a:srgbClr val="7F7F7F"/>
                </a:solidFill>
                <a:latin typeface="Calibri" pitchFamily="34" charset="0"/>
              </a:rPr>
            </a:br>
            <a:endParaRPr lang="en-US" altLang="zh-CN" sz="1800" baseline="0" dirty="0">
              <a:solidFill>
                <a:srgbClr val="7F7F7F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88753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236547" name="Content Placeholder 2"/>
          <p:cNvSpPr>
            <a:spLocks noGrp="1"/>
          </p:cNvSpPr>
          <p:nvPr>
            <p:ph idx="1"/>
          </p:nvPr>
        </p:nvSpPr>
        <p:spPr bwMode="auto">
          <a:xfrm>
            <a:off x="5638800" y="2455863"/>
            <a:ext cx="3505200" cy="3581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zh-CN" dirty="0">
                <a:latin typeface="Calibri" panose="020F0502020204030204" pitchFamily="34" charset="0"/>
                <a:ea typeface="宋体" panose="02010600030101010101" pitchFamily="2" charset="-122"/>
              </a:rPr>
              <a:t>EBSCO was founded by</a:t>
            </a:r>
            <a:br>
              <a:rPr lang="en-US" altLang="zh-CN" dirty="0">
                <a:latin typeface="Calibri" panose="020F0502020204030204" pitchFamily="34" charset="0"/>
                <a:ea typeface="宋体" panose="02010600030101010101" pitchFamily="2" charset="-122"/>
              </a:rPr>
            </a:br>
            <a:r>
              <a:rPr lang="en-US" altLang="zh-CN" sz="3200" dirty="0">
                <a:solidFill>
                  <a:srgbClr val="C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E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</a:rPr>
              <a:t>lton </a:t>
            </a:r>
            <a:r>
              <a:rPr lang="en-US" altLang="zh-CN" sz="3200" dirty="0">
                <a:solidFill>
                  <a:srgbClr val="00B05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B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</a:rPr>
              <a:t>. </a:t>
            </a:r>
            <a:r>
              <a:rPr lang="en-US" altLang="zh-CN" sz="3200" dirty="0">
                <a:solidFill>
                  <a:schemeClr val="accent2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S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</a:rPr>
              <a:t>tephens </a:t>
            </a:r>
            <a:r>
              <a:rPr lang="en-US" altLang="zh-CN" dirty="0">
                <a:latin typeface="Calibri" panose="020F0502020204030204" pitchFamily="34" charset="0"/>
                <a:ea typeface="宋体" panose="02010600030101010101" pitchFamily="2" charset="-122"/>
              </a:rPr>
              <a:t>in 1944</a:t>
            </a:r>
          </a:p>
          <a:p>
            <a:pPr marL="228600" indent="-228600" eaLnBrk="1" fontAlgn="auto" hangingPunct="1">
              <a:spcBef>
                <a:spcPts val="12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b="1" dirty="0">
                <a:solidFill>
                  <a:srgbClr val="375C82"/>
                </a:solidFill>
                <a:latin typeface="Arial" pitchFamily="34" charset="0"/>
                <a:ea typeface="宋体" pitchFamily="2" charset="-122"/>
              </a:rPr>
              <a:t>70 years </a:t>
            </a:r>
            <a:r>
              <a:rPr lang="en-US" altLang="zh-CN" dirty="0">
                <a:solidFill>
                  <a:srgbClr val="373737"/>
                </a:solidFill>
                <a:latin typeface="Arial" pitchFamily="34" charset="0"/>
                <a:ea typeface="宋体" pitchFamily="2" charset="-122"/>
              </a:rPr>
              <a:t>serving the information needs of institutions </a:t>
            </a:r>
          </a:p>
          <a:p>
            <a:pPr marL="231775" indent="-231775" eaLnBrk="1" fontAlgn="auto" hangingPunct="1">
              <a:spcBef>
                <a:spcPts val="12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b="1" dirty="0">
                <a:solidFill>
                  <a:srgbClr val="375C82"/>
                </a:solidFill>
                <a:latin typeface="Arial" pitchFamily="34" charset="0"/>
                <a:ea typeface="宋体" pitchFamily="2" charset="-122"/>
              </a:rPr>
              <a:t>5,700 employees</a:t>
            </a:r>
          </a:p>
          <a:p>
            <a:pPr marL="231775" indent="-231775" eaLnBrk="1" fontAlgn="auto" hangingPunct="1">
              <a:spcBef>
                <a:spcPts val="12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b="1" dirty="0">
                <a:solidFill>
                  <a:srgbClr val="375C82"/>
                </a:solidFill>
                <a:latin typeface="Arial" pitchFamily="34" charset="0"/>
                <a:ea typeface="宋体" pitchFamily="2" charset="-122"/>
              </a:rPr>
              <a:t>1,100+ employees outside </a:t>
            </a:r>
            <a:r>
              <a:rPr lang="en-US" altLang="zh-CN" dirty="0">
                <a:solidFill>
                  <a:srgbClr val="373737"/>
                </a:solidFill>
                <a:latin typeface="Arial" pitchFamily="34" charset="0"/>
                <a:ea typeface="宋体" pitchFamily="2" charset="-122"/>
              </a:rPr>
              <a:t>the U.S</a:t>
            </a:r>
          </a:p>
          <a:p>
            <a:pPr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pic>
        <p:nvPicPr>
          <p:cNvPr id="293892" name="Picture 2" descr="C:\Users\JZ\Desktop\week 4\Riverside Building at dus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8" y="2230438"/>
            <a:ext cx="5257800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3893" name="Picture 3" descr="C:\Users\JZ\Desktop\week 4\EBSC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33400"/>
            <a:ext cx="7772400" cy="169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92817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Title 1"/>
          <p:cNvSpPr>
            <a:spLocks noGrp="1"/>
          </p:cNvSpPr>
          <p:nvPr>
            <p:ph type="title"/>
          </p:nvPr>
        </p:nvSpPr>
        <p:spPr>
          <a:xfrm>
            <a:off x="771525" y="1200150"/>
            <a:ext cx="9144000" cy="571500"/>
          </a:xfrm>
        </p:spPr>
        <p:txBody>
          <a:bodyPr/>
          <a:lstStyle/>
          <a:p>
            <a:pPr algn="l"/>
            <a:r>
              <a:rPr lang="en-US" altLang="en-US" smtClean="0"/>
              <a:t>H.Q. based in Boston</a:t>
            </a:r>
          </a:p>
        </p:txBody>
      </p:sp>
      <p:pic>
        <p:nvPicPr>
          <p:cNvPr id="294915" name="Picture 4" descr="C:\Users\sjiang\Desktop\US photo\IMG_00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2085975"/>
            <a:ext cx="3143250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4916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138" y="1979613"/>
            <a:ext cx="4913312" cy="368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05850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93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8988"/>
            <a:ext cx="9144000" cy="606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5939" name="Rectangle 3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152400"/>
            <a:ext cx="9144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TW" altLang="en-US" sz="3800" b="1" smtClean="0">
                <a:solidFill>
                  <a:srgbClr val="002060"/>
                </a:solidFill>
              </a:rPr>
              <a:t>哈佛</a:t>
            </a:r>
            <a:r>
              <a:rPr lang="zh-CN" altLang="en-US" sz="3800" b="1" smtClean="0">
                <a:solidFill>
                  <a:srgbClr val="002060"/>
                </a:solidFill>
              </a:rPr>
              <a:t>大学图书馆</a:t>
            </a:r>
            <a:endParaRPr lang="zh-TW" altLang="en-US" sz="3800" b="1" smtClean="0">
              <a:solidFill>
                <a:srgbClr val="002060"/>
              </a:solidFill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76200" y="3657600"/>
            <a:ext cx="5867400" cy="457200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2752725" y="2200275"/>
            <a:ext cx="60944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Quick jump to selected major resources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预设”主要资源” </a:t>
            </a:r>
            <a:r>
              <a:rPr kumimoji="0" lang="en-US" altLang="zh-CN" sz="2400" b="1" i="0" u="none" strike="noStrike" kern="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EBSCO Academic Search</a:t>
            </a:r>
          </a:p>
        </p:txBody>
      </p:sp>
      <p:sp>
        <p:nvSpPr>
          <p:cNvPr id="18438" name="Line 6"/>
          <p:cNvSpPr>
            <a:spLocks noChangeShapeType="1"/>
          </p:cNvSpPr>
          <p:nvPr/>
        </p:nvSpPr>
        <p:spPr bwMode="auto">
          <a:xfrm flipH="1">
            <a:off x="4800600" y="3124200"/>
            <a:ext cx="685800" cy="542925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754845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 autoUpdateAnimBg="0"/>
      <p:bldP spid="1843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9144000" cy="552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6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228600"/>
            <a:ext cx="82296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z="3800" b="1" smtClean="0">
                <a:solidFill>
                  <a:srgbClr val="002060"/>
                </a:solidFill>
                <a:ea typeface="PMingLiU" panose="02020500000000000000" pitchFamily="18" charset="-120"/>
              </a:rPr>
              <a:t>耶鲁大学</a:t>
            </a:r>
            <a:r>
              <a:rPr lang="zh-TW" altLang="en-US" sz="3800" b="1" smtClean="0">
                <a:solidFill>
                  <a:srgbClr val="002060"/>
                </a:solidFill>
              </a:rPr>
              <a:t>图书馆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953000" y="3389313"/>
            <a:ext cx="1752600" cy="457200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512763" y="5827713"/>
            <a:ext cx="7391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Arial" panose="020B0604020202020204" pitchFamily="34" charset="0"/>
                <a:ea typeface="PMingLiU" panose="02020500000000000000" pitchFamily="18" charset="-120"/>
                <a:cs typeface="+mn-cs"/>
              </a:rPr>
              <a:t>EBSCO Academic Search</a:t>
            </a:r>
            <a:r>
              <a:rPr kumimoji="0" lang="zh-TW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Arial" panose="020B0604020202020204" pitchFamily="34" charset="0"/>
                <a:ea typeface="PMingLiU" panose="02020500000000000000" pitchFamily="18" charset="-120"/>
                <a:cs typeface="+mn-cs"/>
              </a:rPr>
              <a:t>为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Arial" panose="020B0604020202020204" pitchFamily="34" charset="0"/>
                <a:ea typeface="PMingLiU" panose="02020500000000000000" pitchFamily="18" charset="-120"/>
                <a:cs typeface="+mn-cs"/>
              </a:rPr>
              <a:t>耶鲁</a:t>
            </a:r>
            <a:r>
              <a:rPr kumimoji="0" lang="zh-TW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Arial" panose="020B0604020202020204" pitchFamily="34" charset="0"/>
                <a:ea typeface="PMingLiU" panose="02020500000000000000" pitchFamily="18" charset="-120"/>
                <a:cs typeface="+mn-cs"/>
              </a:rPr>
              <a:t>图书馆推荐数据库</a:t>
            </a:r>
          </a:p>
        </p:txBody>
      </p:sp>
      <p:sp>
        <p:nvSpPr>
          <p:cNvPr id="19462" name="Line 6"/>
          <p:cNvSpPr>
            <a:spLocks noChangeShapeType="1"/>
          </p:cNvSpPr>
          <p:nvPr/>
        </p:nvSpPr>
        <p:spPr bwMode="auto">
          <a:xfrm flipV="1">
            <a:off x="2514600" y="3846513"/>
            <a:ext cx="2819400" cy="19812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274805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 autoUpdateAnimBg="0"/>
      <p:bldP spid="1946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6" name="Rectangle 2"/>
          <p:cNvSpPr>
            <a:spLocks noChangeArrowheads="1"/>
          </p:cNvSpPr>
          <p:nvPr/>
        </p:nvSpPr>
        <p:spPr bwMode="auto">
          <a:xfrm>
            <a:off x="0" y="685800"/>
            <a:ext cx="91440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EBSCO</a:t>
            </a:r>
            <a:r>
              <a:rPr kumimoji="0" lang="zh-CN" altLang="en-US" sz="5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简介</a:t>
            </a:r>
          </a:p>
        </p:txBody>
      </p:sp>
      <p:sp>
        <p:nvSpPr>
          <p:cNvPr id="297987" name="Text Box 3"/>
          <p:cNvSpPr txBox="1">
            <a:spLocks noChangeArrowheads="1"/>
          </p:cNvSpPr>
          <p:nvPr/>
        </p:nvSpPr>
        <p:spPr bwMode="auto">
          <a:xfrm>
            <a:off x="762000" y="1905000"/>
            <a:ext cx="76200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EBSCO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是目前世界上最大的提供学术文献服务的专业公司之一，提供数据库，期刊、文献订购及出版等服务，总部在美国，在全球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22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个国家设有办事处。开发了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300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多个在线文献数据库产品，涉及自然科学、社会科学、生物医学、人文艺术等多学科领域。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EBSCO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数据库是在中国大陆地区有近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600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家高校订户，北京大学、清华大学、上海交通大学、西安交通大学、北京交通大学、复旦大学、中国人民大学、中国科学院、中国社科院、中国国家图书馆，上海图书馆，浙江图书馆、天津图书馆均为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EBSCO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数据库的用户。 </a:t>
            </a:r>
          </a:p>
        </p:txBody>
      </p:sp>
      <p:sp>
        <p:nvSpPr>
          <p:cNvPr id="297988" name="Rectangle 4"/>
          <p:cNvSpPr>
            <a:spLocks noChangeArrowheads="1"/>
          </p:cNvSpPr>
          <p:nvPr/>
        </p:nvSpPr>
        <p:spPr bwMode="auto">
          <a:xfrm>
            <a:off x="3581400" y="182563"/>
            <a:ext cx="449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(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E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lton 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B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. 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S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tephens 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CO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mpany) </a:t>
            </a:r>
          </a:p>
        </p:txBody>
      </p:sp>
    </p:spTree>
    <p:extLst>
      <p:ext uri="{BB962C8B-B14F-4D97-AF65-F5344CB8AC3E}">
        <p14:creationId xmlns:p14="http://schemas.microsoft.com/office/powerpoint/2010/main" val="64239465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Title 1"/>
          <p:cNvSpPr>
            <a:spLocks noGrp="1"/>
          </p:cNvSpPr>
          <p:nvPr>
            <p:ph type="ctrTitle"/>
          </p:nvPr>
        </p:nvSpPr>
        <p:spPr bwMode="auto">
          <a:xfrm>
            <a:off x="0" y="914400"/>
            <a:ext cx="91440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CN" altLang="en-US" sz="3600" b="1" smtClean="0">
                <a:solidFill>
                  <a:srgbClr val="376092"/>
                </a:solidFill>
                <a:cs typeface="Arial" panose="020B0604020202020204" pitchFamily="34" charset="0"/>
              </a:rPr>
              <a:t>课程内容</a:t>
            </a:r>
          </a:p>
        </p:txBody>
      </p:sp>
      <p:sp>
        <p:nvSpPr>
          <p:cNvPr id="299011" name="Subtitle 2"/>
          <p:cNvSpPr>
            <a:spLocks noGrp="1"/>
          </p:cNvSpPr>
          <p:nvPr>
            <p:ph type="subTitle" idx="1"/>
          </p:nvPr>
        </p:nvSpPr>
        <p:spPr bwMode="auto">
          <a:xfrm>
            <a:off x="609600" y="1447800"/>
            <a:ext cx="8458200" cy="426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eaLnBrk="1" fontAlgn="ctr" hangingPunct="1"/>
            <a:endParaRPr lang="en-US" altLang="zh-CN" sz="2400" dirty="0" smtClean="0">
              <a:solidFill>
                <a:schemeClr val="tx1"/>
              </a:solidFill>
            </a:endParaRPr>
          </a:p>
          <a:p>
            <a:pPr algn="l" eaLnBrk="1" fontAlgn="ctr" hangingPunct="1"/>
            <a:r>
              <a:rPr lang="zh-CN" altLang="en-US" sz="2400" dirty="0" smtClean="0">
                <a:solidFill>
                  <a:schemeClr val="tx1"/>
                </a:solidFill>
              </a:rPr>
              <a:t>第一部分： 数据库内容介绍</a:t>
            </a:r>
            <a:r>
              <a:rPr lang="en-US" altLang="zh-CN" sz="2400" dirty="0" smtClean="0">
                <a:solidFill>
                  <a:schemeClr val="tx1"/>
                </a:solidFill>
              </a:rPr>
              <a:t>Introduction of Database Content</a:t>
            </a:r>
          </a:p>
          <a:p>
            <a:pPr algn="l" eaLnBrk="1" fontAlgn="ctr" hangingPunct="1"/>
            <a:r>
              <a:rPr lang="zh-CN" altLang="en-US" sz="2400" dirty="0" smtClean="0">
                <a:solidFill>
                  <a:schemeClr val="tx1"/>
                </a:solidFill>
              </a:rPr>
              <a:t>第二部分： 上机操作演示 </a:t>
            </a:r>
            <a:r>
              <a:rPr lang="en-US" altLang="zh-CN" sz="2400" dirty="0" smtClean="0">
                <a:solidFill>
                  <a:schemeClr val="tx1"/>
                </a:solidFill>
                <a:cs typeface="Arial" panose="020B0604020202020204" pitchFamily="34" charset="0"/>
              </a:rPr>
              <a:t>Demonstration</a:t>
            </a:r>
          </a:p>
          <a:p>
            <a:pPr algn="l" eaLnBrk="1" fontAlgn="ctr" hangingPunct="1">
              <a:buFont typeface="Wingdings" panose="05000000000000000000" pitchFamily="2" charset="2"/>
              <a:buChar char="Ø"/>
            </a:pPr>
            <a:r>
              <a:rPr lang="zh-CN" altLang="en-US" sz="24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案例检索：如何查找顶尖的旅游管理及酒店管理科研论文</a:t>
            </a:r>
            <a:endParaRPr lang="en-US" altLang="zh-CN" sz="2400" b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 eaLnBrk="1" fontAlgn="ctr" hangingPunct="1">
              <a:buFont typeface="Wingdings" panose="05000000000000000000" pitchFamily="2" charset="2"/>
              <a:buChar char="Ø"/>
            </a:pPr>
            <a:r>
              <a:rPr lang="zh-CN" altLang="zh-CN" sz="2400" b="1" dirty="0" smtClean="0">
                <a:solidFill>
                  <a:srgbClr val="000000"/>
                </a:solidFill>
              </a:rPr>
              <a:t>如何</a:t>
            </a:r>
            <a:r>
              <a:rPr lang="zh-CN" altLang="en-US" sz="2400" b="1" dirty="0" smtClean="0">
                <a:solidFill>
                  <a:srgbClr val="000000"/>
                </a:solidFill>
              </a:rPr>
              <a:t>查询学科顶尖</a:t>
            </a:r>
            <a:r>
              <a:rPr lang="zh-CN" altLang="zh-CN" sz="2400" b="1" dirty="0" smtClean="0">
                <a:solidFill>
                  <a:srgbClr val="000000"/>
                </a:solidFill>
              </a:rPr>
              <a:t>期刊</a:t>
            </a:r>
            <a:r>
              <a:rPr lang="zh-CN" altLang="en-US" sz="2400" b="1" dirty="0" smtClean="0">
                <a:solidFill>
                  <a:srgbClr val="000000"/>
                </a:solidFill>
              </a:rPr>
              <a:t>投稿指南，订阅期刊</a:t>
            </a:r>
            <a:r>
              <a:rPr lang="zh-CN" altLang="zh-CN" sz="2400" b="1" dirty="0" smtClean="0">
                <a:solidFill>
                  <a:srgbClr val="000000"/>
                </a:solidFill>
              </a:rPr>
              <a:t>通报</a:t>
            </a:r>
            <a:endParaRPr lang="en-US" altLang="zh-CN" sz="2400" b="1" dirty="0" smtClean="0">
              <a:solidFill>
                <a:srgbClr val="000000"/>
              </a:solidFill>
            </a:endParaRPr>
          </a:p>
          <a:p>
            <a:pPr algn="l" eaLnBrk="1" fontAlgn="ctr" hangingPunct="1">
              <a:buFont typeface="Wingdings" panose="05000000000000000000" pitchFamily="2" charset="2"/>
              <a:buChar char="Ø"/>
            </a:pPr>
            <a:r>
              <a:rPr lang="zh-CN" altLang="zh-CN" sz="2400" b="1" dirty="0" smtClean="0">
                <a:solidFill>
                  <a:srgbClr val="000000"/>
                </a:solidFill>
              </a:rPr>
              <a:t>文件夹的建立与利用</a:t>
            </a:r>
            <a:r>
              <a:rPr lang="zh-CN" altLang="en-US" sz="2400" b="1" dirty="0" smtClean="0">
                <a:solidFill>
                  <a:srgbClr val="000000"/>
                </a:solidFill>
              </a:rPr>
              <a:t>，批量管理文献导出</a:t>
            </a:r>
            <a:endParaRPr lang="en-US" altLang="zh-CN" sz="2400" b="1" dirty="0" smtClean="0">
              <a:solidFill>
                <a:srgbClr val="000000"/>
              </a:solidFill>
            </a:endParaRPr>
          </a:p>
          <a:p>
            <a:pPr algn="l" eaLnBrk="1" fontAlgn="ctr" hangingPunct="1"/>
            <a:r>
              <a:rPr lang="zh-CN" altLang="en-US" sz="2400" dirty="0" smtClean="0">
                <a:solidFill>
                  <a:schemeClr val="tx1"/>
                </a:solidFill>
              </a:rPr>
              <a:t>第三部分：在线帮助及参与网络课程</a:t>
            </a:r>
            <a:r>
              <a:rPr lang="en-US" altLang="zh-CN" sz="2400" dirty="0" smtClean="0">
                <a:solidFill>
                  <a:schemeClr val="tx1"/>
                </a:solidFill>
              </a:rPr>
              <a:t>Q&amp;A</a:t>
            </a:r>
            <a:endParaRPr lang="en-US" alt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l" eaLnBrk="1" hangingPunct="1"/>
            <a:endParaRPr lang="en-AU" altLang="en-US" sz="800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411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9" name="Content Placeholder 2"/>
          <p:cNvSpPr>
            <a:spLocks noGrp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 eaLnBrk="1" hangingPunct="1">
              <a:buFont typeface="Arial" pitchFamily="34" charset="0"/>
              <a:buNone/>
            </a:pPr>
            <a:endParaRPr lang="en-US" altLang="zh-CN" b="1" dirty="0" smtClean="0">
              <a:solidFill>
                <a:schemeClr val="tx2"/>
              </a:solidFill>
            </a:endParaRPr>
          </a:p>
          <a:p>
            <a:pPr marL="0" indent="0" algn="ctr" eaLnBrk="1" hangingPunct="1">
              <a:buFont typeface="Arial" pitchFamily="34" charset="0"/>
              <a:buNone/>
            </a:pPr>
            <a:endParaRPr lang="en-US" altLang="zh-CN" b="1" dirty="0">
              <a:solidFill>
                <a:schemeClr val="tx2"/>
              </a:solidFill>
            </a:endParaRPr>
          </a:p>
          <a:p>
            <a:pPr marL="0" indent="0" algn="ctr" eaLnBrk="1" hangingPunct="1">
              <a:buFont typeface="Arial" pitchFamily="34" charset="0"/>
              <a:buNone/>
            </a:pPr>
            <a:r>
              <a:rPr lang="zh-CN" altLang="en-US" b="1" dirty="0" smtClean="0">
                <a:solidFill>
                  <a:schemeClr val="tx2"/>
                </a:solidFill>
              </a:rPr>
              <a:t>第一部分： 数据库内容介绍</a:t>
            </a:r>
            <a:endParaRPr lang="en-US" altLang="zh-CN" b="1" dirty="0" smtClean="0">
              <a:solidFill>
                <a:schemeClr val="tx2"/>
              </a:solidFill>
            </a:endParaRPr>
          </a:p>
          <a:p>
            <a:pPr marL="0" indent="0" algn="ctr" eaLnBrk="1" hangingPunct="1">
              <a:buFont typeface="Arial" pitchFamily="34" charset="0"/>
              <a:buNone/>
            </a:pPr>
            <a:r>
              <a:rPr lang="en-AU" altLang="zh-CN" dirty="0" smtClean="0"/>
              <a:t>Introduction of Database Content</a:t>
            </a:r>
          </a:p>
          <a:p>
            <a:pPr marL="0" indent="0" eaLnBrk="1" hangingPunct="1"/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63590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1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8704" y="1752600"/>
            <a:ext cx="4800600" cy="3886200"/>
          </a:xfrm>
          <a:prstGeom prst="rect">
            <a:avLst/>
          </a:prstGeom>
          <a:noFill/>
        </p:spPr>
      </p:pic>
      <p:sp>
        <p:nvSpPr>
          <p:cNvPr id="1411075" name="Rectangle 3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Make-Up of </a:t>
            </a:r>
            <a:r>
              <a:rPr lang="en-US" i="1" dirty="0"/>
              <a:t>Hospitality &amp; Tourism Complete</a:t>
            </a:r>
          </a:p>
        </p:txBody>
      </p:sp>
      <p:sp>
        <p:nvSpPr>
          <p:cNvPr id="1411076" name="Text Box 4"/>
          <p:cNvSpPr txBox="1">
            <a:spLocks noChangeArrowheads="1"/>
          </p:cNvSpPr>
          <p:nvPr/>
        </p:nvSpPr>
        <p:spPr bwMode="auto">
          <a:xfrm>
            <a:off x="685800" y="1981200"/>
            <a:ext cx="14478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b="1" baseline="0" dirty="0">
                <a:solidFill>
                  <a:prstClr val="black"/>
                </a:solidFill>
                <a:latin typeface="Arial" charset="0"/>
              </a:rPr>
              <a:t>All indexing &amp; abstracts </a:t>
            </a:r>
            <a:r>
              <a:rPr lang="en-US" sz="1600" baseline="0" dirty="0">
                <a:solidFill>
                  <a:prstClr val="black"/>
                </a:solidFill>
                <a:latin typeface="Arial" charset="0"/>
              </a:rPr>
              <a:t>from HTI</a:t>
            </a:r>
          </a:p>
        </p:txBody>
      </p:sp>
      <p:sp>
        <p:nvSpPr>
          <p:cNvPr id="1411077" name="Text Box 5"/>
          <p:cNvSpPr txBox="1">
            <a:spLocks noChangeArrowheads="1"/>
          </p:cNvSpPr>
          <p:nvPr/>
        </p:nvSpPr>
        <p:spPr bwMode="auto">
          <a:xfrm>
            <a:off x="685800" y="3733800"/>
            <a:ext cx="1981200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b="1" baseline="0" dirty="0">
                <a:solidFill>
                  <a:prstClr val="black"/>
                </a:solidFill>
                <a:latin typeface="Arial" charset="0"/>
              </a:rPr>
              <a:t>57 full-text</a:t>
            </a:r>
            <a:br>
              <a:rPr lang="en-US" sz="1600" b="1" baseline="0" dirty="0">
                <a:solidFill>
                  <a:prstClr val="black"/>
                </a:solidFill>
                <a:latin typeface="Arial" charset="0"/>
              </a:rPr>
            </a:br>
            <a:r>
              <a:rPr lang="en-US" sz="1600" b="1" baseline="0" dirty="0">
                <a:solidFill>
                  <a:prstClr val="black"/>
                </a:solidFill>
                <a:latin typeface="Arial" charset="0"/>
              </a:rPr>
              <a:t>books &amp; monographs </a:t>
            </a:r>
            <a:r>
              <a:rPr lang="en-US" sz="1600" baseline="0" dirty="0">
                <a:solidFill>
                  <a:prstClr val="black"/>
                </a:solidFill>
                <a:latin typeface="Arial" charset="0"/>
              </a:rPr>
              <a:t>including </a:t>
            </a:r>
            <a:r>
              <a:rPr lang="en-US" sz="1600" i="1" baseline="0" dirty="0">
                <a:solidFill>
                  <a:prstClr val="black"/>
                </a:solidFill>
                <a:latin typeface="Arial" charset="0"/>
              </a:rPr>
              <a:t>The Encyclopedia</a:t>
            </a:r>
            <a:br>
              <a:rPr lang="en-US" sz="1600" i="1" baseline="0" dirty="0">
                <a:solidFill>
                  <a:prstClr val="black"/>
                </a:solidFill>
                <a:latin typeface="Arial" charset="0"/>
              </a:rPr>
            </a:br>
            <a:r>
              <a:rPr lang="en-US" sz="1600" i="1" baseline="0" dirty="0">
                <a:solidFill>
                  <a:prstClr val="black"/>
                </a:solidFill>
                <a:latin typeface="Arial" charset="0"/>
              </a:rPr>
              <a:t>of Tourism</a:t>
            </a:r>
          </a:p>
        </p:txBody>
      </p:sp>
      <p:sp>
        <p:nvSpPr>
          <p:cNvPr id="1411078" name="Text Box 6"/>
          <p:cNvSpPr txBox="1">
            <a:spLocks noChangeArrowheads="1"/>
          </p:cNvSpPr>
          <p:nvPr/>
        </p:nvSpPr>
        <p:spPr bwMode="auto">
          <a:xfrm>
            <a:off x="6553200" y="2057400"/>
            <a:ext cx="31242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b="1" baseline="0" dirty="0">
                <a:solidFill>
                  <a:prstClr val="black"/>
                </a:solidFill>
                <a:latin typeface="Arial" charset="0"/>
              </a:rPr>
              <a:t>5</a:t>
            </a:r>
            <a:r>
              <a:rPr lang="en-US" sz="1600" b="1" baseline="0" dirty="0" smtClean="0">
                <a:solidFill>
                  <a:prstClr val="black"/>
                </a:solidFill>
                <a:latin typeface="Arial" charset="0"/>
              </a:rPr>
              <a:t> </a:t>
            </a:r>
            <a:r>
              <a:rPr lang="en-US" sz="1600" b="1" baseline="0" dirty="0">
                <a:solidFill>
                  <a:prstClr val="black"/>
                </a:solidFill>
                <a:latin typeface="Arial" charset="0"/>
              </a:rPr>
              <a:t>conference</a:t>
            </a:r>
            <a:br>
              <a:rPr lang="en-US" sz="1600" b="1" baseline="0" dirty="0">
                <a:solidFill>
                  <a:prstClr val="black"/>
                </a:solidFill>
                <a:latin typeface="Arial" charset="0"/>
              </a:rPr>
            </a:br>
            <a:r>
              <a:rPr lang="en-US" sz="1600" b="1" baseline="0" dirty="0">
                <a:solidFill>
                  <a:prstClr val="black"/>
                </a:solidFill>
                <a:latin typeface="Arial" charset="0"/>
              </a:rPr>
              <a:t>proceedings collections</a:t>
            </a:r>
          </a:p>
        </p:txBody>
      </p:sp>
      <p:sp>
        <p:nvSpPr>
          <p:cNvPr id="1411079" name="Text Box 7"/>
          <p:cNvSpPr txBox="1">
            <a:spLocks noChangeArrowheads="1"/>
          </p:cNvSpPr>
          <p:nvPr/>
        </p:nvSpPr>
        <p:spPr bwMode="auto">
          <a:xfrm>
            <a:off x="6781800" y="2971800"/>
            <a:ext cx="2590800" cy="2816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600" b="1" baseline="0" dirty="0" smtClean="0">
                <a:solidFill>
                  <a:prstClr val="black"/>
                </a:solidFill>
                <a:latin typeface="Arial" charset="0"/>
              </a:rPr>
              <a:t>256 </a:t>
            </a:r>
            <a:r>
              <a:rPr lang="en-US" sz="1600" b="1" baseline="0" dirty="0">
                <a:solidFill>
                  <a:prstClr val="black"/>
                </a:solidFill>
                <a:latin typeface="Arial" charset="0"/>
              </a:rPr>
              <a:t>full-text journals</a:t>
            </a:r>
            <a:br>
              <a:rPr lang="en-US" sz="1600" b="1" baseline="0" dirty="0">
                <a:solidFill>
                  <a:prstClr val="black"/>
                </a:solidFill>
                <a:latin typeface="Arial" charset="0"/>
              </a:rPr>
            </a:br>
            <a:r>
              <a:rPr lang="en-US" sz="1600" b="1" baseline="0" dirty="0">
                <a:solidFill>
                  <a:prstClr val="black"/>
                </a:solidFill>
                <a:latin typeface="Arial" charset="0"/>
              </a:rPr>
              <a:t>&amp; magazines </a:t>
            </a:r>
            <a:r>
              <a:rPr lang="en-US" sz="1600" baseline="0" dirty="0">
                <a:solidFill>
                  <a:prstClr val="black"/>
                </a:solidFill>
                <a:latin typeface="Arial" charset="0"/>
              </a:rPr>
              <a:t>including</a:t>
            </a:r>
            <a:br>
              <a:rPr lang="en-US" sz="1600" baseline="0" dirty="0">
                <a:solidFill>
                  <a:prstClr val="black"/>
                </a:solidFill>
                <a:latin typeface="Arial" charset="0"/>
              </a:rPr>
            </a:br>
            <a:r>
              <a:rPr lang="en-US" sz="1600" i="1" baseline="0" dirty="0">
                <a:solidFill>
                  <a:prstClr val="black"/>
                </a:solidFill>
                <a:latin typeface="Arial" charset="0"/>
              </a:rPr>
              <a:t>Hotel Management</a:t>
            </a:r>
            <a:r>
              <a:rPr lang="en-US" sz="1600" baseline="0" dirty="0">
                <a:solidFill>
                  <a:prstClr val="black"/>
                </a:solidFill>
                <a:latin typeface="Arial" charset="0"/>
              </a:rPr>
              <a:t>, </a:t>
            </a:r>
            <a:r>
              <a:rPr lang="en-US" sz="1600" i="1" baseline="0" dirty="0">
                <a:solidFill>
                  <a:prstClr val="black"/>
                </a:solidFill>
                <a:latin typeface="Arial" charset="0"/>
              </a:rPr>
              <a:t>International Journal of Tourism Research</a:t>
            </a:r>
            <a:r>
              <a:rPr lang="en-US" sz="1600" baseline="0" dirty="0">
                <a:solidFill>
                  <a:prstClr val="black"/>
                </a:solidFill>
                <a:latin typeface="Arial" charset="0"/>
              </a:rPr>
              <a:t>, </a:t>
            </a:r>
            <a:r>
              <a:rPr lang="en-US" sz="1600" i="1" baseline="0" dirty="0">
                <a:solidFill>
                  <a:prstClr val="black"/>
                </a:solidFill>
                <a:latin typeface="Arial" charset="0"/>
              </a:rPr>
              <a:t>Lodging Hospitality</a:t>
            </a:r>
            <a:r>
              <a:rPr lang="en-US" sz="1600" baseline="0" dirty="0">
                <a:solidFill>
                  <a:prstClr val="black"/>
                </a:solidFill>
                <a:latin typeface="Arial" charset="0"/>
              </a:rPr>
              <a:t>, </a:t>
            </a:r>
            <a:r>
              <a:rPr lang="en-US" sz="1600" i="1" baseline="0" dirty="0">
                <a:solidFill>
                  <a:prstClr val="black"/>
                </a:solidFill>
                <a:latin typeface="Arial" charset="0"/>
              </a:rPr>
              <a:t>Restaurant Business</a:t>
            </a:r>
            <a:r>
              <a:rPr lang="en-US" sz="1600" baseline="0" dirty="0">
                <a:solidFill>
                  <a:prstClr val="black"/>
                </a:solidFill>
                <a:latin typeface="Arial" charset="0"/>
              </a:rPr>
              <a:t>, </a:t>
            </a:r>
            <a:r>
              <a:rPr lang="en-US" sz="1600" i="1" baseline="0" dirty="0">
                <a:solidFill>
                  <a:prstClr val="black"/>
                </a:solidFill>
                <a:latin typeface="Arial" charset="0"/>
              </a:rPr>
              <a:t>Restaurant Hospitality</a:t>
            </a:r>
            <a:r>
              <a:rPr lang="en-US" sz="1600" baseline="0" dirty="0">
                <a:solidFill>
                  <a:prstClr val="black"/>
                </a:solidFill>
                <a:latin typeface="Arial" charset="0"/>
              </a:rPr>
              <a:t>, </a:t>
            </a:r>
            <a:r>
              <a:rPr lang="en-US" sz="1600" i="1" baseline="0" dirty="0">
                <a:solidFill>
                  <a:prstClr val="black"/>
                </a:solidFill>
                <a:latin typeface="Arial" charset="0"/>
              </a:rPr>
              <a:t>Tourism &amp; Hospitality Management</a:t>
            </a:r>
            <a:r>
              <a:rPr lang="en-US" sz="1600" baseline="0" dirty="0">
                <a:solidFill>
                  <a:prstClr val="black"/>
                </a:solidFill>
                <a:latin typeface="Arial" charset="0"/>
              </a:rPr>
              <a:t>, etc.</a:t>
            </a:r>
          </a:p>
          <a:p>
            <a:endParaRPr lang="en-US" sz="1700" baseline="0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411080" name="Text Box 8"/>
          <p:cNvSpPr txBox="1">
            <a:spLocks noChangeArrowheads="1"/>
          </p:cNvSpPr>
          <p:nvPr/>
        </p:nvSpPr>
        <p:spPr bwMode="auto">
          <a:xfrm>
            <a:off x="0" y="5867400"/>
            <a:ext cx="91440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100" baseline="0" dirty="0">
                <a:solidFill>
                  <a:srgbClr val="373737"/>
                </a:solidFill>
                <a:latin typeface="Arial" charset="0"/>
              </a:rPr>
              <a:t>Also includes market research reports on restaurants &amp; foodservice and travel &amp; tourism</a:t>
            </a:r>
          </a:p>
        </p:txBody>
      </p:sp>
      <p:sp>
        <p:nvSpPr>
          <p:cNvPr id="9" name="Rectangle 8"/>
          <p:cNvSpPr/>
          <p:nvPr/>
        </p:nvSpPr>
        <p:spPr>
          <a:xfrm>
            <a:off x="3733800" y="6422570"/>
            <a:ext cx="4093030" cy="283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400" baseline="0" dirty="0" smtClean="0">
                <a:solidFill>
                  <a:srgbClr val="183053"/>
                </a:solidFill>
                <a:latin typeface="Arial" pitchFamily="34" charset="0"/>
                <a:cs typeface="Arial" pitchFamily="34" charset="0"/>
              </a:rPr>
              <a:t>Hospitality &amp; Tourism Complete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7848600" y="6422572"/>
            <a:ext cx="0" cy="3048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28600" y="249148"/>
            <a:ext cx="2819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b="1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  <a:t>Hospitality &amp;</a:t>
            </a:r>
            <a:br>
              <a:rPr lang="en-US" b="1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</a:br>
            <a:r>
              <a:rPr lang="en-US" b="1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  <a:t>Tourism </a:t>
            </a:r>
            <a:r>
              <a:rPr lang="en-US" sz="1800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  <a:t>Complete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28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Autofit/>
          </a:bodyPr>
          <a:lstStyle/>
          <a:p>
            <a:r>
              <a:rPr lang="en-US" sz="2400" i="1" dirty="0"/>
              <a:t>Hospitality &amp; Tourism </a:t>
            </a:r>
            <a:r>
              <a:rPr lang="en-US" sz="2400" i="1" dirty="0" smtClean="0"/>
              <a:t>Complete</a:t>
            </a:r>
            <a:r>
              <a:rPr lang="en-US" sz="2400" i="1" dirty="0"/>
              <a:t/>
            </a:r>
            <a:br>
              <a:rPr lang="en-US" sz="2400" i="1" dirty="0"/>
            </a:br>
            <a:r>
              <a:rPr lang="en-US" sz="2400" dirty="0"/>
              <a:t>Contains the</a:t>
            </a:r>
            <a:r>
              <a:rPr lang="en-US" sz="2400" i="1" dirty="0"/>
              <a:t> Journal of Hospitality </a:t>
            </a:r>
            <a:r>
              <a:rPr lang="en-US" sz="2400" i="1" dirty="0" smtClean="0"/>
              <a:t/>
            </a:r>
            <a:br>
              <a:rPr lang="en-US" sz="2400" i="1" dirty="0" smtClean="0"/>
            </a:br>
            <a:r>
              <a:rPr lang="en-US" sz="2400" i="1" dirty="0" smtClean="0"/>
              <a:t>&amp; </a:t>
            </a:r>
            <a:r>
              <a:rPr lang="en-US" sz="2400" i="1" dirty="0"/>
              <a:t>Tourism Education</a:t>
            </a:r>
            <a:endParaRPr lang="en-US" sz="2400" b="0" dirty="0"/>
          </a:p>
        </p:txBody>
      </p:sp>
      <p:sp>
        <p:nvSpPr>
          <p:cNvPr id="1442819" name="Rectangle 3"/>
          <p:cNvSpPr>
            <a:spLocks noChangeArrowheads="1"/>
          </p:cNvSpPr>
          <p:nvPr/>
        </p:nvSpPr>
        <p:spPr bwMode="auto">
          <a:xfrm>
            <a:off x="3886200" y="1752600"/>
            <a:ext cx="4648200" cy="335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4320" indent="-274320">
              <a:spcBef>
                <a:spcPct val="40000"/>
              </a:spcBef>
              <a:buClr>
                <a:srgbClr val="375C82"/>
              </a:buClr>
              <a:buFontTx/>
              <a:buChar char="•"/>
            </a:pPr>
            <a:r>
              <a:rPr lang="en-US" sz="2000" baseline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#1 hospitality &amp; tourism</a:t>
            </a:r>
            <a:br>
              <a:rPr lang="en-US" sz="2000" baseline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en-US" sz="2000" baseline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education journal </a:t>
            </a:r>
          </a:p>
          <a:p>
            <a:pPr marL="274320" indent="-274320">
              <a:spcBef>
                <a:spcPct val="40000"/>
              </a:spcBef>
              <a:buClr>
                <a:srgbClr val="375C82"/>
              </a:buClr>
              <a:buFontTx/>
              <a:buChar char="•"/>
            </a:pPr>
            <a:r>
              <a:rPr lang="en-US" sz="2000" baseline="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An award-winning, refereed, interdisciplinary quarterly journal </a:t>
            </a:r>
          </a:p>
          <a:p>
            <a:pPr marL="274320" indent="-274320">
              <a:spcBef>
                <a:spcPct val="40000"/>
              </a:spcBef>
              <a:buClr>
                <a:srgbClr val="375C82"/>
              </a:buClr>
              <a:buFontTx/>
              <a:buChar char="•"/>
            </a:pPr>
            <a:r>
              <a:rPr lang="en-US" sz="2000" baseline="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Full text from 2005 to </a:t>
            </a:r>
            <a:r>
              <a:rPr lang="en-US" sz="2000" baseline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present</a:t>
            </a:r>
            <a:endParaRPr lang="en-US" sz="2000" baseline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74320" indent="-274320">
              <a:spcBef>
                <a:spcPct val="40000"/>
              </a:spcBef>
              <a:buClr>
                <a:srgbClr val="375C82"/>
              </a:buClr>
              <a:buFontTx/>
              <a:buChar char="•"/>
            </a:pPr>
            <a:r>
              <a:rPr lang="en-US" sz="2000" baseline="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Not available in full text in other </a:t>
            </a:r>
            <a:r>
              <a:rPr lang="en-US" sz="2000" baseline="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EBSCO</a:t>
            </a:r>
            <a:r>
              <a:rPr lang="en-US" sz="2000" i="1" baseline="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host</a:t>
            </a:r>
            <a:r>
              <a:rPr lang="en-US" sz="2000" baseline="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database</a:t>
            </a:r>
          </a:p>
          <a:p>
            <a:pPr marL="274320" indent="-274320">
              <a:spcBef>
                <a:spcPct val="40000"/>
              </a:spcBef>
              <a:buClr>
                <a:srgbClr val="375C82"/>
              </a:buClr>
              <a:buFontTx/>
              <a:buChar char="•"/>
            </a:pPr>
            <a:r>
              <a:rPr lang="en-US" sz="2000" baseline="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Not available with active full text in databases from other vendors </a:t>
            </a:r>
          </a:p>
        </p:txBody>
      </p:sp>
      <p:pic>
        <p:nvPicPr>
          <p:cNvPr id="1442820" name="Picture 4" descr="JHospitalityTourismEdu"/>
          <p:cNvPicPr>
            <a:picLocks noChangeAspect="1" noChangeArrowheads="1"/>
          </p:cNvPicPr>
          <p:nvPr/>
        </p:nvPicPr>
        <p:blipFill>
          <a:blip r:embed="rId3" cstate="print"/>
          <a:srcRect l="3344" t="3704" r="4762" b="3704"/>
          <a:stretch>
            <a:fillRect/>
          </a:stretch>
        </p:blipFill>
        <p:spPr bwMode="auto">
          <a:xfrm>
            <a:off x="304800" y="1812925"/>
            <a:ext cx="2940978" cy="381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3733800" y="6422570"/>
            <a:ext cx="4093030" cy="283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400" baseline="0" dirty="0" smtClean="0">
                <a:solidFill>
                  <a:srgbClr val="183053"/>
                </a:solidFill>
                <a:latin typeface="Arial" pitchFamily="34" charset="0"/>
                <a:cs typeface="Arial" pitchFamily="34" charset="0"/>
              </a:rPr>
              <a:t>Hospitality &amp; Tourism Complete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848600" y="6422572"/>
            <a:ext cx="0" cy="3048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8600" y="249148"/>
            <a:ext cx="2819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b="1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  <a:t>Hospitality &amp;</a:t>
            </a:r>
            <a:br>
              <a:rPr lang="en-US" b="1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</a:br>
            <a:r>
              <a:rPr lang="en-US" b="1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  <a:t>Tourism </a:t>
            </a:r>
            <a:r>
              <a:rPr lang="en-US" sz="1800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  <a:t>Complete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28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Autofit/>
          </a:bodyPr>
          <a:lstStyle/>
          <a:p>
            <a:r>
              <a:rPr lang="en-US" sz="2400" i="1" dirty="0" smtClean="0"/>
              <a:t>Hospitality &amp; Tourism Complete</a:t>
            </a:r>
            <a:br>
              <a:rPr lang="en-US" sz="2400" i="1" dirty="0" smtClean="0"/>
            </a:br>
            <a:r>
              <a:rPr lang="en-US" sz="2400" dirty="0" smtClean="0"/>
              <a:t>Contains </a:t>
            </a:r>
            <a:r>
              <a:rPr lang="en-US" sz="2400" i="1" dirty="0" err="1" smtClean="0">
                <a:solidFill>
                  <a:srgbClr val="FF0000"/>
                </a:solidFill>
              </a:rPr>
              <a:t>Hosteur</a:t>
            </a:r>
            <a:r>
              <a:rPr lang="en-US" sz="2400" i="1" dirty="0" smtClean="0">
                <a:solidFill>
                  <a:srgbClr val="FF0000"/>
                </a:solidFill>
              </a:rPr>
              <a:t> </a:t>
            </a:r>
            <a:endParaRPr lang="en-US" sz="2400" b="0" dirty="0">
              <a:solidFill>
                <a:srgbClr val="FF0000"/>
              </a:solidFill>
            </a:endParaRPr>
          </a:p>
        </p:txBody>
      </p:sp>
      <p:sp>
        <p:nvSpPr>
          <p:cNvPr id="1442819" name="Rectangle 3"/>
          <p:cNvSpPr>
            <a:spLocks noChangeArrowheads="1"/>
          </p:cNvSpPr>
          <p:nvPr/>
        </p:nvSpPr>
        <p:spPr bwMode="auto">
          <a:xfrm>
            <a:off x="3886200" y="1752600"/>
            <a:ext cx="4648200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4320" indent="-274320">
              <a:spcBef>
                <a:spcPct val="40000"/>
              </a:spcBef>
              <a:buClr>
                <a:srgbClr val="375C82"/>
              </a:buClr>
              <a:buFontTx/>
              <a:buChar char="•"/>
            </a:pPr>
            <a:r>
              <a:rPr lang="en-US" sz="2000" baseline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#1 international publication for student transition from undergraduate education to graduate- or study-abroad programs</a:t>
            </a:r>
            <a:r>
              <a:rPr lang="en-US" sz="2000" baseline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professional life with restaurants and foodservice management, hotels and lodging; travel-related businesses; food &amp; beverage suppliers; equipment manufacturers; trade and professional associations; and commodity groups </a:t>
            </a:r>
          </a:p>
          <a:p>
            <a:pPr marL="274320" indent="-274320">
              <a:spcBef>
                <a:spcPct val="40000"/>
              </a:spcBef>
              <a:buClr>
                <a:srgbClr val="375C82"/>
              </a:buClr>
              <a:buFontTx/>
              <a:buChar char="•"/>
            </a:pPr>
            <a:r>
              <a:rPr lang="en-US" sz="2000" baseline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Full text with NO embargo </a:t>
            </a:r>
          </a:p>
        </p:txBody>
      </p:sp>
      <p:sp>
        <p:nvSpPr>
          <p:cNvPr id="7" name="Rectangle 6"/>
          <p:cNvSpPr/>
          <p:nvPr/>
        </p:nvSpPr>
        <p:spPr>
          <a:xfrm>
            <a:off x="3733800" y="6422570"/>
            <a:ext cx="4093030" cy="283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400" baseline="0" dirty="0" smtClean="0">
                <a:solidFill>
                  <a:srgbClr val="183053"/>
                </a:solidFill>
                <a:latin typeface="Arial" pitchFamily="34" charset="0"/>
                <a:cs typeface="Arial" pitchFamily="34" charset="0"/>
              </a:rPr>
              <a:t>Hospitality &amp; Tourism Complete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848600" y="6422572"/>
            <a:ext cx="0" cy="3048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8600" y="249148"/>
            <a:ext cx="2819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b="1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  <a:t>Hospitality &amp;</a:t>
            </a:r>
            <a:br>
              <a:rPr lang="en-US" b="1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</a:br>
            <a:r>
              <a:rPr lang="en-US" b="1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  <a:t>Tourism </a:t>
            </a:r>
            <a:r>
              <a:rPr lang="en-US" sz="1800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  <a:t>Complete</a:t>
            </a:r>
          </a:p>
        </p:txBody>
      </p:sp>
      <p:pic>
        <p:nvPicPr>
          <p:cNvPr id="10" name="Picture 4" descr="Hosteur"/>
          <p:cNvPicPr>
            <a:picLocks noChangeAspect="1" noChangeArrowheads="1"/>
          </p:cNvPicPr>
          <p:nvPr/>
        </p:nvPicPr>
        <p:blipFill>
          <a:blip r:embed="rId3" cstate="print"/>
          <a:srcRect l="3157" t="3205" r="3986" b="3350"/>
          <a:stretch>
            <a:fillRect/>
          </a:stretch>
        </p:blipFill>
        <p:spPr bwMode="auto">
          <a:xfrm>
            <a:off x="304800" y="1828800"/>
            <a:ext cx="2971800" cy="384510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2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895600" y="304800"/>
            <a:ext cx="5791200" cy="1143000"/>
          </a:xfrm>
          <a:noFill/>
          <a:ln/>
        </p:spPr>
        <p:txBody>
          <a:bodyPr>
            <a:noAutofit/>
          </a:bodyPr>
          <a:lstStyle/>
          <a:p>
            <a:r>
              <a:rPr lang="en-US" sz="2400" i="1" dirty="0" smtClean="0"/>
              <a:t>Hospitality &amp; Tourism Complete</a:t>
            </a:r>
            <a:br>
              <a:rPr lang="en-US" sz="2400" i="1" dirty="0" smtClean="0"/>
            </a:br>
            <a:r>
              <a:rPr lang="en-US" sz="2400" dirty="0" smtClean="0"/>
              <a:t>Contains the</a:t>
            </a:r>
            <a:r>
              <a:rPr lang="en-US" sz="2400" i="1" dirty="0" smtClean="0"/>
              <a:t> Guide to College Programs in Hospitality, Tourism &amp; Culinary Arts, Ninth Edition</a:t>
            </a:r>
            <a:r>
              <a:rPr lang="en-US" sz="2400" dirty="0" smtClean="0"/>
              <a:t> </a:t>
            </a:r>
            <a:endParaRPr lang="en-US" sz="2400" b="0" dirty="0"/>
          </a:p>
        </p:txBody>
      </p:sp>
      <p:sp>
        <p:nvSpPr>
          <p:cNvPr id="1442819" name="Rectangle 3"/>
          <p:cNvSpPr>
            <a:spLocks noChangeArrowheads="1"/>
          </p:cNvSpPr>
          <p:nvPr/>
        </p:nvSpPr>
        <p:spPr bwMode="auto">
          <a:xfrm>
            <a:off x="2971800" y="1905000"/>
            <a:ext cx="5943600" cy="4081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74320" indent="-274320">
              <a:spcBef>
                <a:spcPct val="40000"/>
              </a:spcBef>
              <a:buClr>
                <a:srgbClr val="375C82"/>
              </a:buClr>
              <a:buFontTx/>
              <a:buChar char="•"/>
            </a:pPr>
            <a:r>
              <a:rPr lang="en-US" sz="1600" baseline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only complete guide to accredited</a:t>
            </a:r>
            <a:br>
              <a:rPr lang="en-US" sz="1600" baseline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1600" baseline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programs in hospitality and tourism </a:t>
            </a:r>
          </a:p>
          <a:p>
            <a:pPr marL="274320" indent="-274320">
              <a:spcBef>
                <a:spcPct val="40000"/>
              </a:spcBef>
              <a:buClr>
                <a:srgbClr val="375C82"/>
              </a:buClr>
              <a:buFontTx/>
              <a:buChar char="•"/>
            </a:pPr>
            <a:r>
              <a:rPr lang="en-US" sz="1600" baseline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An essential resource for prospective students and industry employees seeking advancement through education, career counselors, corporate recruiters and industry organizations </a:t>
            </a:r>
          </a:p>
          <a:p>
            <a:pPr marL="274320" indent="-274320">
              <a:spcBef>
                <a:spcPct val="40000"/>
              </a:spcBef>
              <a:buClr>
                <a:srgbClr val="375C82"/>
              </a:buClr>
              <a:buFontTx/>
              <a:buChar char="•"/>
            </a:pPr>
            <a:r>
              <a:rPr lang="en-US" sz="1600" baseline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This publication provides listings by specialization and geographic location detailing educational opportunities available at two-year, four-year, and graduate-level hospitality and tourism programs in North America and abroad </a:t>
            </a:r>
          </a:p>
          <a:p>
            <a:pPr marL="274320" indent="-274320">
              <a:spcBef>
                <a:spcPct val="40000"/>
              </a:spcBef>
              <a:buClr>
                <a:srgbClr val="375C82"/>
              </a:buClr>
              <a:buFontTx/>
              <a:buChar char="•"/>
            </a:pPr>
            <a:r>
              <a:rPr lang="en-US" sz="1600" baseline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Each detailed listing in the Guide covers the “vital statistics” of each program – student enrollment, program features, accreditation, admission and graduation requirements, and financial aid sources. The Guide to College Programs also offers a wealth of scholarship information </a:t>
            </a:r>
          </a:p>
        </p:txBody>
      </p:sp>
      <p:sp>
        <p:nvSpPr>
          <p:cNvPr id="7" name="Rectangle 6"/>
          <p:cNvSpPr/>
          <p:nvPr/>
        </p:nvSpPr>
        <p:spPr>
          <a:xfrm>
            <a:off x="3733800" y="6422570"/>
            <a:ext cx="4093030" cy="283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400" baseline="0" dirty="0" smtClean="0">
                <a:solidFill>
                  <a:srgbClr val="183053"/>
                </a:solidFill>
                <a:latin typeface="Arial" pitchFamily="34" charset="0"/>
                <a:cs typeface="Arial" pitchFamily="34" charset="0"/>
              </a:rPr>
              <a:t>Hospitality &amp; Tourism Complete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848600" y="6422572"/>
            <a:ext cx="0" cy="3048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8600" y="249148"/>
            <a:ext cx="2819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b="1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  <a:t>Hospitality &amp;</a:t>
            </a:r>
            <a:br>
              <a:rPr lang="en-US" b="1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</a:br>
            <a:r>
              <a:rPr lang="en-US" b="1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  <a:t>Tourism </a:t>
            </a:r>
            <a:r>
              <a:rPr lang="en-US" sz="1800" baseline="0" dirty="0" smtClean="0">
                <a:solidFill>
                  <a:srgbClr val="08A46F"/>
                </a:solidFill>
                <a:latin typeface="Arial" pitchFamily="34" charset="0"/>
                <a:cs typeface="Arial" pitchFamily="34" charset="0"/>
              </a:rPr>
              <a:t>Complete</a:t>
            </a:r>
          </a:p>
        </p:txBody>
      </p:sp>
      <p:pic>
        <p:nvPicPr>
          <p:cNvPr id="11" name="Picture 2" descr="GuideCollegePHTCA"/>
          <p:cNvPicPr>
            <a:picLocks noChangeAspect="1" noChangeArrowheads="1"/>
          </p:cNvPicPr>
          <p:nvPr/>
        </p:nvPicPr>
        <p:blipFill>
          <a:blip r:embed="rId3" cstate="print"/>
          <a:srcRect l="5536" t="2000" r="5882" b="4000"/>
          <a:stretch>
            <a:fillRect/>
          </a:stretch>
        </p:blipFill>
        <p:spPr bwMode="auto">
          <a:xfrm>
            <a:off x="304800" y="1981200"/>
            <a:ext cx="2438400" cy="35814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1" name="Rectangle 3"/>
          <p:cNvSpPr>
            <a:spLocks noChangeArrowheads="1"/>
          </p:cNvSpPr>
          <p:nvPr/>
        </p:nvSpPr>
        <p:spPr bwMode="auto">
          <a:xfrm>
            <a:off x="251691" y="2438400"/>
            <a:ext cx="8915400" cy="2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defTabSz="4572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defTabSz="4572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defTabSz="4572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defTabSz="4572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defTabSz="4572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fontAlgn="ctr" hangingPunct="1"/>
            <a:r>
              <a:rPr lang="en-US" altLang="zh-CN" sz="4000" dirty="0" smtClean="0">
                <a:solidFill>
                  <a:srgbClr val="000000"/>
                </a:solidFill>
                <a:latin typeface="+mj-ea"/>
                <a:ea typeface="+mj-ea"/>
              </a:rPr>
              <a:t>1.</a:t>
            </a:r>
            <a:r>
              <a:rPr lang="zh-CN" altLang="en-US" sz="4000" dirty="0" smtClean="0">
                <a:solidFill>
                  <a:srgbClr val="000000"/>
                </a:solidFill>
                <a:latin typeface="+mj-ea"/>
                <a:ea typeface="+mj-ea"/>
              </a:rPr>
              <a:t>案例检索：如何查找顶尖的旅游管理及酒店管理科研论文</a:t>
            </a:r>
            <a:endParaRPr lang="en-US" altLang="zh-CN" sz="4000" dirty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eaLnBrk="1" fontAlgn="ctr" hangingPunct="1"/>
            <a:endParaRPr lang="en-US" altLang="zh-CN" sz="4000" dirty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marL="0" indent="0" eaLnBrk="1" fontAlgn="ctr" hangingPunct="1"/>
            <a:r>
              <a:rPr lang="en-US" altLang="zh-CN" sz="4000" dirty="0" smtClean="0">
                <a:solidFill>
                  <a:srgbClr val="000000"/>
                </a:solidFill>
                <a:latin typeface="+mj-ea"/>
                <a:ea typeface="+mj-ea"/>
              </a:rPr>
              <a:t>2.</a:t>
            </a:r>
            <a:r>
              <a:rPr lang="zh-CN" altLang="zh-CN" sz="4000" dirty="0" smtClean="0">
                <a:solidFill>
                  <a:srgbClr val="000000"/>
                </a:solidFill>
                <a:latin typeface="+mj-ea"/>
                <a:ea typeface="+mj-ea"/>
              </a:rPr>
              <a:t>如何</a:t>
            </a:r>
            <a:r>
              <a:rPr lang="zh-CN" altLang="en-US" sz="4000" dirty="0">
                <a:solidFill>
                  <a:srgbClr val="000000"/>
                </a:solidFill>
                <a:latin typeface="+mj-ea"/>
                <a:ea typeface="+mj-ea"/>
              </a:rPr>
              <a:t>查询学科顶尖</a:t>
            </a:r>
            <a:r>
              <a:rPr lang="zh-CN" altLang="zh-CN" sz="4000" dirty="0">
                <a:solidFill>
                  <a:srgbClr val="000000"/>
                </a:solidFill>
                <a:latin typeface="+mj-ea"/>
                <a:ea typeface="+mj-ea"/>
              </a:rPr>
              <a:t>期刊</a:t>
            </a:r>
            <a:r>
              <a:rPr lang="zh-CN" altLang="en-US" sz="4000" dirty="0">
                <a:solidFill>
                  <a:srgbClr val="000000"/>
                </a:solidFill>
                <a:latin typeface="+mj-ea"/>
                <a:ea typeface="+mj-ea"/>
              </a:rPr>
              <a:t>投稿指南，订阅期刊</a:t>
            </a:r>
            <a:r>
              <a:rPr lang="zh-CN" altLang="zh-CN" sz="4000" dirty="0" smtClean="0">
                <a:solidFill>
                  <a:srgbClr val="000000"/>
                </a:solidFill>
                <a:latin typeface="+mj-ea"/>
                <a:ea typeface="+mj-ea"/>
              </a:rPr>
              <a:t>通报</a:t>
            </a:r>
            <a:endParaRPr lang="en-US" altLang="zh-CN" sz="4000" dirty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marL="0" indent="0" eaLnBrk="1" fontAlgn="ctr" hangingPunct="1"/>
            <a:endParaRPr lang="en-US" altLang="zh-CN" sz="4000" dirty="0">
              <a:solidFill>
                <a:srgbClr val="000000"/>
              </a:solidFill>
              <a:latin typeface="+mj-ea"/>
              <a:ea typeface="+mj-ea"/>
            </a:endParaRPr>
          </a:p>
          <a:p>
            <a:pPr marL="0" indent="0" eaLnBrk="1" fontAlgn="ctr" hangingPunct="1"/>
            <a:r>
              <a:rPr lang="en-US" altLang="zh-CN" sz="4000" dirty="0" smtClean="0">
                <a:solidFill>
                  <a:srgbClr val="000000"/>
                </a:solidFill>
                <a:latin typeface="+mj-ea"/>
                <a:ea typeface="+mj-ea"/>
              </a:rPr>
              <a:t>3.</a:t>
            </a:r>
            <a:r>
              <a:rPr lang="zh-CN" altLang="zh-CN" sz="4000" dirty="0" smtClean="0">
                <a:solidFill>
                  <a:srgbClr val="000000"/>
                </a:solidFill>
                <a:latin typeface="+mj-ea"/>
                <a:ea typeface="+mj-ea"/>
              </a:rPr>
              <a:t>文件夹</a:t>
            </a:r>
            <a:r>
              <a:rPr lang="zh-CN" altLang="zh-CN" sz="4000" dirty="0">
                <a:solidFill>
                  <a:srgbClr val="000000"/>
                </a:solidFill>
                <a:latin typeface="+mj-ea"/>
                <a:ea typeface="+mj-ea"/>
              </a:rPr>
              <a:t>的建立与利用</a:t>
            </a:r>
            <a:r>
              <a:rPr lang="zh-CN" altLang="en-US" sz="4000" dirty="0">
                <a:solidFill>
                  <a:srgbClr val="000000"/>
                </a:solidFill>
                <a:latin typeface="+mj-ea"/>
                <a:ea typeface="+mj-ea"/>
              </a:rPr>
              <a:t>，批量管理文献导出</a:t>
            </a:r>
            <a:endParaRPr lang="en-US" altLang="zh-CN" sz="4000" dirty="0">
              <a:solidFill>
                <a:srgbClr val="000000"/>
              </a:solidFill>
              <a:latin typeface="+mj-ea"/>
              <a:ea typeface="+mj-ea"/>
            </a:endParaRPr>
          </a:p>
          <a:p>
            <a:pPr eaLnBrk="1" fontAlgn="ctr" hangingPunct="1">
              <a:spcBef>
                <a:spcPct val="20000"/>
              </a:spcBef>
            </a:pPr>
            <a:endParaRPr lang="zh-CN" altLang="zh-CN" baseline="0" dirty="0" smtClean="0">
              <a:solidFill>
                <a:srgbClr val="000000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86372" name="Title 1"/>
          <p:cNvSpPr>
            <a:spLocks noGrp="1"/>
          </p:cNvSpPr>
          <p:nvPr>
            <p:ph type="title"/>
          </p:nvPr>
        </p:nvSpPr>
        <p:spPr>
          <a:xfrm>
            <a:off x="-152400" y="1295400"/>
            <a:ext cx="9144000" cy="762000"/>
          </a:xfrm>
        </p:spPr>
        <p:txBody>
          <a:bodyPr/>
          <a:lstStyle/>
          <a:p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第二部分： 上机操作演示 </a:t>
            </a:r>
            <a:r>
              <a:rPr lang="en-US" altLang="zh-CN" sz="3200" dirty="0" smtClean="0">
                <a:latin typeface="宋体" pitchFamily="2" charset="-122"/>
                <a:ea typeface="宋体" pitchFamily="2" charset="-122"/>
              </a:rPr>
              <a:t/>
            </a:r>
            <a:br>
              <a:rPr lang="en-US" altLang="zh-CN" sz="3200" dirty="0" smtClean="0">
                <a:latin typeface="宋体" pitchFamily="2" charset="-122"/>
                <a:ea typeface="宋体" pitchFamily="2" charset="-122"/>
              </a:rPr>
            </a:br>
            <a:r>
              <a:rPr lang="en-US" altLang="zh-CN" sz="3200" dirty="0" smtClean="0">
                <a:latin typeface="宋体" pitchFamily="2" charset="-122"/>
                <a:ea typeface="宋体" pitchFamily="2" charset="-122"/>
              </a:rPr>
              <a:t>          </a:t>
            </a:r>
            <a:endParaRPr lang="zh-CN" altLang="en-US" sz="3200" dirty="0" smtClean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71297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220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66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575" y="1676400"/>
            <a:ext cx="455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66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863" y="2514600"/>
            <a:ext cx="4579937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6613" name="TextBox 2"/>
          <p:cNvSpPr txBox="1">
            <a:spLocks noChangeArrowheads="1"/>
          </p:cNvSpPr>
          <p:nvPr/>
        </p:nvSpPr>
        <p:spPr bwMode="auto">
          <a:xfrm>
            <a:off x="2819400" y="2659063"/>
            <a:ext cx="4724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/>
            <a:r>
              <a:rPr lang="zh-CN" altLang="en-US" sz="1800" baseline="0" smtClean="0">
                <a:solidFill>
                  <a:srgbClr val="000000"/>
                </a:solidFill>
                <a:ea typeface="宋体" pitchFamily="2" charset="-122"/>
              </a:rPr>
              <a:t>利用关键词或者固定短语进行基本检索</a:t>
            </a:r>
          </a:p>
        </p:txBody>
      </p:sp>
    </p:spTree>
    <p:extLst>
      <p:ext uri="{BB962C8B-B14F-4D97-AF65-F5344CB8AC3E}">
        <p14:creationId xmlns:p14="http://schemas.microsoft.com/office/powerpoint/2010/main" val="41752582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771"/>
            <a:ext cx="9220200" cy="530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5" name="Rectangle 3"/>
          <p:cNvSpPr>
            <a:spLocks noChangeArrowheads="1"/>
          </p:cNvSpPr>
          <p:nvPr/>
        </p:nvSpPr>
        <p:spPr bwMode="auto">
          <a:xfrm>
            <a:off x="152400" y="1676400"/>
            <a:ext cx="1828800" cy="3744913"/>
          </a:xfrm>
          <a:prstGeom prst="rect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/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pic>
        <p:nvPicPr>
          <p:cNvPr id="19763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8" y="5399088"/>
            <a:ext cx="4578350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7" name="TextBox 4"/>
          <p:cNvSpPr txBox="1">
            <a:spLocks noChangeArrowheads="1"/>
          </p:cNvSpPr>
          <p:nvPr/>
        </p:nvSpPr>
        <p:spPr bwMode="auto">
          <a:xfrm>
            <a:off x="2422525" y="5543550"/>
            <a:ext cx="4587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/>
            <a:r>
              <a:rPr lang="zh-CN" altLang="en-US" sz="1800" baseline="0" smtClean="0">
                <a:solidFill>
                  <a:srgbClr val="000000"/>
                </a:solidFill>
                <a:ea typeface="宋体" pitchFamily="2" charset="-122"/>
              </a:rPr>
              <a:t>利用限制条件来缩小范围，精确搜索结果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1600200"/>
            <a:ext cx="554038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26193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>
              <a:ea typeface="宋体" pitchFamily="2" charset="-122"/>
            </a:endParaRPr>
          </a:p>
        </p:txBody>
      </p:sp>
      <p:sp>
        <p:nvSpPr>
          <p:cNvPr id="208899" name="Content Placeholder 2"/>
          <p:cNvSpPr>
            <a:spLocks noGrp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>
              <a:ea typeface="宋体" pitchFamily="2" charset="-122"/>
            </a:endParaRPr>
          </a:p>
        </p:txBody>
      </p:sp>
      <p:pic>
        <p:nvPicPr>
          <p:cNvPr id="20890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52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90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1852613" cy="596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90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700" y="3171825"/>
            <a:ext cx="5422900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8903" name="TextBox 3"/>
          <p:cNvSpPr txBox="1">
            <a:spLocks noChangeArrowheads="1"/>
          </p:cNvSpPr>
          <p:nvPr/>
        </p:nvSpPr>
        <p:spPr bwMode="auto">
          <a:xfrm>
            <a:off x="2005013" y="3252788"/>
            <a:ext cx="54625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Arial" charset="0"/>
              </a:rPr>
              <a:t>和基本检索一样可以通过限制条件来精确检索结果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177" y="273626"/>
            <a:ext cx="554038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52474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latin typeface="Arial" charset="0"/>
                <a:ea typeface="宋体" pitchFamily="2" charset="-122"/>
              </a:rPr>
              <a:t>检索技巧</a:t>
            </a:r>
            <a:endParaRPr lang="en-AU" altLang="zh-CN" b="1" smtClean="0">
              <a:latin typeface="Arial" charset="0"/>
              <a:ea typeface="宋体" pitchFamily="2" charset="-122"/>
            </a:endParaRPr>
          </a:p>
        </p:txBody>
      </p:sp>
      <p:sp>
        <p:nvSpPr>
          <p:cNvPr id="195587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1676400"/>
            <a:ext cx="8534400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 sz="2000" dirty="0">
                <a:latin typeface="Arial" charset="0"/>
                <a:ea typeface="宋体" pitchFamily="2" charset="-122"/>
                <a:cs typeface="Arial" charset="0"/>
              </a:rPr>
              <a:t>短语检索（“”）</a:t>
            </a:r>
          </a:p>
          <a:p>
            <a:pPr lvl="1"/>
            <a:r>
              <a:rPr lang="zh-CN" altLang="en-US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“</a:t>
            </a:r>
            <a:r>
              <a:rPr lang="en-US" altLang="zh-CN" dirty="0" err="1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tourisim</a:t>
            </a:r>
            <a:r>
              <a:rPr lang="en-US" altLang="zh-CN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 </a:t>
            </a:r>
            <a:r>
              <a:rPr lang="en-US" altLang="zh-CN" dirty="0" err="1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managment</a:t>
            </a:r>
            <a:r>
              <a:rPr lang="en-US" altLang="zh-CN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” </a:t>
            </a:r>
            <a:r>
              <a:rPr lang="zh-CN" altLang="en-US" dirty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可以检索到固定格式的词组，位置顺序保持不变</a:t>
            </a:r>
            <a:r>
              <a:rPr lang="zh-CN" altLang="en-US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。</a:t>
            </a:r>
            <a:endParaRPr lang="en-US" altLang="zh-CN" dirty="0" smtClean="0">
              <a:solidFill>
                <a:srgbClr val="000080"/>
              </a:solidFill>
              <a:latin typeface="Arial" charset="0"/>
              <a:ea typeface="宋体" pitchFamily="2" charset="-122"/>
              <a:cs typeface="Arial" charset="0"/>
            </a:endParaRPr>
          </a:p>
          <a:p>
            <a:pPr marL="457200" lvl="1" indent="0">
              <a:buNone/>
            </a:pPr>
            <a:endParaRPr lang="en-AU" altLang="zh-CN" dirty="0">
              <a:ea typeface="宋体" pitchFamily="2" charset="-122"/>
            </a:endParaRPr>
          </a:p>
          <a:p>
            <a:r>
              <a:rPr lang="zh-CN" altLang="en-US" sz="2000" dirty="0" smtClean="0">
                <a:latin typeface="Arial" charset="0"/>
                <a:ea typeface="宋体" pitchFamily="2" charset="-122"/>
                <a:cs typeface="Arial" charset="0"/>
              </a:rPr>
              <a:t>截词符号</a:t>
            </a:r>
            <a:r>
              <a:rPr lang="en-US" altLang="zh-CN" sz="2000" dirty="0" smtClean="0">
                <a:latin typeface="Arial" charset="0"/>
                <a:ea typeface="宋体" pitchFamily="2" charset="-122"/>
                <a:cs typeface="Arial" charset="0"/>
              </a:rPr>
              <a:t>(*)</a:t>
            </a:r>
          </a:p>
          <a:p>
            <a:pPr lvl="1"/>
            <a:r>
              <a:rPr lang="en-US" altLang="zh-CN" dirty="0" err="1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Touri</a:t>
            </a:r>
            <a:r>
              <a:rPr lang="en-US" altLang="zh-CN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* </a:t>
            </a:r>
            <a:r>
              <a:rPr lang="zh-CN" altLang="en-US" dirty="0" smtClean="0">
                <a:latin typeface="Arial" charset="0"/>
                <a:ea typeface="宋体" pitchFamily="2" charset="-122"/>
                <a:cs typeface="Arial" charset="0"/>
              </a:rPr>
              <a:t>可以检索到</a:t>
            </a:r>
            <a:r>
              <a:rPr lang="en-US" altLang="zh-CN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tourist, tourism, </a:t>
            </a:r>
            <a:r>
              <a:rPr lang="en-US" altLang="zh-CN" dirty="0" err="1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etc</a:t>
            </a:r>
            <a:endParaRPr lang="en-US" altLang="zh-CN" dirty="0" smtClean="0">
              <a:solidFill>
                <a:srgbClr val="000080"/>
              </a:solidFill>
              <a:latin typeface="Arial" charset="0"/>
              <a:ea typeface="宋体" pitchFamily="2" charset="-122"/>
              <a:cs typeface="Arial" charset="0"/>
            </a:endParaRPr>
          </a:p>
          <a:p>
            <a:pPr lvl="1"/>
            <a:r>
              <a:rPr lang="en-US" altLang="zh-CN" dirty="0" err="1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Manag</a:t>
            </a:r>
            <a:r>
              <a:rPr lang="en-US" altLang="zh-CN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*</a:t>
            </a:r>
            <a:r>
              <a:rPr lang="zh-CN" altLang="en-US" dirty="0">
                <a:latin typeface="Arial" charset="0"/>
                <a:ea typeface="宋体" pitchFamily="2" charset="-122"/>
                <a:cs typeface="Arial" charset="0"/>
              </a:rPr>
              <a:t>可以检索</a:t>
            </a:r>
            <a:r>
              <a:rPr lang="zh-CN" altLang="en-US" dirty="0" smtClean="0">
                <a:latin typeface="Arial" charset="0"/>
                <a:ea typeface="宋体" pitchFamily="2" charset="-122"/>
                <a:cs typeface="Arial" charset="0"/>
              </a:rPr>
              <a:t>到</a:t>
            </a:r>
            <a:r>
              <a:rPr lang="en-US" altLang="zh-CN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manage, managing, managed, </a:t>
            </a:r>
            <a:r>
              <a:rPr lang="en-US" altLang="zh-CN" dirty="0" err="1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managment</a:t>
            </a:r>
            <a:r>
              <a:rPr lang="en-US" altLang="zh-CN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, </a:t>
            </a:r>
            <a:r>
              <a:rPr lang="en-US" altLang="zh-CN" dirty="0" err="1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etc</a:t>
            </a:r>
            <a:endParaRPr lang="en-US" altLang="zh-CN" dirty="0">
              <a:solidFill>
                <a:srgbClr val="000080"/>
              </a:solidFill>
              <a:latin typeface="Arial" charset="0"/>
              <a:ea typeface="宋体" pitchFamily="2" charset="-122"/>
              <a:cs typeface="Arial" charset="0"/>
            </a:endParaRPr>
          </a:p>
          <a:p>
            <a:pPr marL="0" indent="0">
              <a:buNone/>
            </a:pPr>
            <a:endParaRPr lang="en-US" altLang="zh-CN" sz="2000" dirty="0" smtClean="0">
              <a:latin typeface="Arial" charset="0"/>
              <a:ea typeface="宋体" pitchFamily="2" charset="-122"/>
              <a:cs typeface="Arial" charset="0"/>
            </a:endParaRPr>
          </a:p>
          <a:p>
            <a:r>
              <a:rPr lang="zh-CN" altLang="en-US" sz="2000" dirty="0" smtClean="0">
                <a:latin typeface="Arial" charset="0"/>
                <a:ea typeface="宋体" pitchFamily="2" charset="-122"/>
                <a:cs typeface="Arial" charset="0"/>
              </a:rPr>
              <a:t>通配符：适用于一个字母</a:t>
            </a:r>
            <a:r>
              <a:rPr lang="en-US" altLang="zh-CN" sz="2000" dirty="0" smtClean="0">
                <a:latin typeface="Arial" charset="0"/>
                <a:ea typeface="宋体" pitchFamily="2" charset="-122"/>
                <a:cs typeface="Arial" charset="0"/>
              </a:rPr>
              <a:t>(?)</a:t>
            </a:r>
          </a:p>
          <a:p>
            <a:pPr lvl="1"/>
            <a:r>
              <a:rPr lang="en-US" altLang="zh-CN" dirty="0" err="1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organi?ation</a:t>
            </a:r>
            <a:r>
              <a:rPr lang="en-US" altLang="zh-CN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 </a:t>
            </a:r>
            <a:r>
              <a:rPr lang="zh-CN" altLang="en-US" dirty="0" smtClean="0">
                <a:latin typeface="Arial" charset="0"/>
                <a:ea typeface="宋体" pitchFamily="2" charset="-122"/>
                <a:cs typeface="Arial" charset="0"/>
              </a:rPr>
              <a:t>可以检索到 </a:t>
            </a:r>
            <a:r>
              <a:rPr lang="en-US" altLang="zh-CN" dirty="0" err="1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organi</a:t>
            </a:r>
            <a:r>
              <a:rPr lang="en-US" altLang="zh-CN" u="sng" dirty="0" err="1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s</a:t>
            </a:r>
            <a:r>
              <a:rPr lang="en-US" altLang="zh-CN" dirty="0" err="1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ation</a:t>
            </a:r>
            <a:r>
              <a:rPr lang="en-US" altLang="zh-CN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 </a:t>
            </a:r>
            <a:r>
              <a:rPr lang="en-US" altLang="zh-CN" dirty="0" smtClean="0">
                <a:latin typeface="Arial" charset="0"/>
                <a:ea typeface="宋体" pitchFamily="2" charset="-122"/>
                <a:cs typeface="Arial" charset="0"/>
              </a:rPr>
              <a:t>or </a:t>
            </a:r>
            <a:r>
              <a:rPr lang="en-US" altLang="zh-CN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organi</a:t>
            </a:r>
            <a:r>
              <a:rPr lang="en-US" altLang="zh-CN" u="sng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z</a:t>
            </a:r>
            <a:r>
              <a:rPr lang="en-US" altLang="zh-CN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ation</a:t>
            </a:r>
          </a:p>
          <a:p>
            <a:pPr lvl="1">
              <a:buFontTx/>
              <a:buNone/>
            </a:pPr>
            <a:endParaRPr lang="en-US" altLang="zh-CN" sz="1000" dirty="0" smtClean="0">
              <a:latin typeface="Arial" charset="0"/>
              <a:ea typeface="宋体" pitchFamily="2" charset="-122"/>
              <a:cs typeface="Arial" charset="0"/>
            </a:endParaRPr>
          </a:p>
          <a:p>
            <a:r>
              <a:rPr lang="zh-CN" altLang="en-US" sz="2000" dirty="0" smtClean="0">
                <a:latin typeface="Arial" charset="0"/>
                <a:ea typeface="宋体" pitchFamily="2" charset="-122"/>
                <a:cs typeface="Arial" charset="0"/>
              </a:rPr>
              <a:t>通配符：适用于多个字母</a:t>
            </a:r>
            <a:r>
              <a:rPr lang="en-US" altLang="zh-CN" sz="2000" dirty="0" smtClean="0">
                <a:latin typeface="Arial" charset="0"/>
                <a:ea typeface="宋体" pitchFamily="2" charset="-122"/>
                <a:cs typeface="Arial" charset="0"/>
              </a:rPr>
              <a:t>(#)</a:t>
            </a:r>
          </a:p>
          <a:p>
            <a:pPr lvl="1"/>
            <a:r>
              <a:rPr lang="en-US" altLang="zh-CN" dirty="0" err="1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behavio#r</a:t>
            </a:r>
            <a:r>
              <a:rPr lang="en-US" altLang="zh-CN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 </a:t>
            </a:r>
            <a:r>
              <a:rPr lang="en-US" altLang="zh-CN" dirty="0" smtClean="0">
                <a:latin typeface="Arial" charset="0"/>
                <a:ea typeface="宋体" pitchFamily="2" charset="-122"/>
                <a:cs typeface="Arial" charset="0"/>
              </a:rPr>
              <a:t>will </a:t>
            </a:r>
            <a:r>
              <a:rPr lang="zh-CN" altLang="en-US" dirty="0" smtClean="0">
                <a:latin typeface="Arial" charset="0"/>
                <a:ea typeface="宋体" pitchFamily="2" charset="-122"/>
                <a:cs typeface="Arial" charset="0"/>
              </a:rPr>
              <a:t>可以检索到 </a:t>
            </a:r>
            <a:r>
              <a:rPr lang="en-US" altLang="zh-CN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behavi</a:t>
            </a:r>
            <a:r>
              <a:rPr lang="en-US" altLang="zh-CN" u="sng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o</a:t>
            </a:r>
            <a:r>
              <a:rPr lang="en-US" altLang="zh-CN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r </a:t>
            </a:r>
            <a:r>
              <a:rPr lang="en-US" altLang="zh-CN" dirty="0" smtClean="0">
                <a:latin typeface="Arial" charset="0"/>
                <a:ea typeface="宋体" pitchFamily="2" charset="-122"/>
                <a:cs typeface="Arial" charset="0"/>
              </a:rPr>
              <a:t>or</a:t>
            </a:r>
            <a:r>
              <a:rPr lang="en-US" altLang="zh-CN" dirty="0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 </a:t>
            </a:r>
            <a:r>
              <a:rPr lang="en-US" altLang="zh-CN" dirty="0" err="1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behavi</a:t>
            </a:r>
            <a:r>
              <a:rPr lang="en-US" altLang="zh-CN" u="sng" dirty="0" err="1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ou</a:t>
            </a:r>
            <a:r>
              <a:rPr lang="en-US" altLang="zh-CN" dirty="0" err="1" smtClean="0">
                <a:solidFill>
                  <a:srgbClr val="000080"/>
                </a:solidFill>
                <a:latin typeface="Arial" charset="0"/>
                <a:ea typeface="宋体" pitchFamily="2" charset="-122"/>
                <a:cs typeface="Arial" charset="0"/>
              </a:rPr>
              <a:t>r</a:t>
            </a:r>
            <a:endParaRPr lang="en-US" altLang="zh-CN" dirty="0" smtClean="0">
              <a:solidFill>
                <a:srgbClr val="000080"/>
              </a:solidFill>
              <a:latin typeface="Arial" charset="0"/>
              <a:ea typeface="宋体" pitchFamily="2" charset="-122"/>
              <a:cs typeface="Arial" charset="0"/>
            </a:endParaRPr>
          </a:p>
          <a:p>
            <a:endParaRPr lang="en-US" altLang="zh-CN" sz="2000" dirty="0" smtClean="0">
              <a:latin typeface="Arial" charset="0"/>
              <a:ea typeface="宋体" pitchFamily="2" charset="-122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6676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" y="1524000"/>
            <a:ext cx="9138138" cy="4192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86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188" y="1524000"/>
            <a:ext cx="83502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866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743200"/>
            <a:ext cx="554038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866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3886200"/>
            <a:ext cx="5986462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8662" name="TextBox 2"/>
          <p:cNvSpPr txBox="1">
            <a:spLocks noChangeArrowheads="1"/>
          </p:cNvSpPr>
          <p:nvPr/>
        </p:nvSpPr>
        <p:spPr bwMode="auto">
          <a:xfrm>
            <a:off x="1785938" y="3902075"/>
            <a:ext cx="5986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/>
            <a:r>
              <a:rPr lang="zh-CN" altLang="en-US" sz="1800" baseline="0" smtClean="0">
                <a:solidFill>
                  <a:srgbClr val="000000"/>
                </a:solidFill>
                <a:ea typeface="宋体" pitchFamily="2" charset="-122"/>
              </a:rPr>
              <a:t>进入一篇文章查阅全文，利用右侧工具栏实现各个功能</a:t>
            </a:r>
          </a:p>
        </p:txBody>
      </p:sp>
    </p:spTree>
    <p:extLst>
      <p:ext uri="{BB962C8B-B14F-4D97-AF65-F5344CB8AC3E}">
        <p14:creationId xmlns:p14="http://schemas.microsoft.com/office/powerpoint/2010/main" val="12278749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pic>
        <p:nvPicPr>
          <p:cNvPr id="32665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250825"/>
            <a:ext cx="8980487" cy="4527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6660" name="Rectangle 4"/>
          <p:cNvSpPr>
            <a:spLocks noChangeArrowheads="1"/>
          </p:cNvSpPr>
          <p:nvPr/>
        </p:nvSpPr>
        <p:spPr bwMode="auto">
          <a:xfrm>
            <a:off x="403225" y="2514600"/>
            <a:ext cx="6988175" cy="784225"/>
          </a:xfrm>
          <a:prstGeom prst="rect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-2500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6661" name="TextBox 5"/>
          <p:cNvSpPr txBox="1">
            <a:spLocks noChangeArrowheads="1"/>
          </p:cNvSpPr>
          <p:nvPr/>
        </p:nvSpPr>
        <p:spPr bwMode="auto">
          <a:xfrm>
            <a:off x="403225" y="5343525"/>
            <a:ext cx="72469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引用工具中有</a:t>
            </a:r>
            <a:r>
              <a:rPr kumimoji="0" lang="en-US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9</a:t>
            </a: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中参考文献的格式，可以直接复制粘贴到文章后面的参考文献清单中，方便同学写论文时候管理参考文献。</a:t>
            </a:r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  <p:cxnSp>
        <p:nvCxnSpPr>
          <p:cNvPr id="326662" name="Straight Arrow Connector 10"/>
          <p:cNvCxnSpPr>
            <a:cxnSpLocks noChangeShapeType="1"/>
          </p:cNvCxnSpPr>
          <p:nvPr/>
        </p:nvCxnSpPr>
        <p:spPr bwMode="auto">
          <a:xfrm flipV="1">
            <a:off x="7543800" y="2182813"/>
            <a:ext cx="609600" cy="1116012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6663" name="Rectangle 4"/>
          <p:cNvSpPr>
            <a:spLocks noChangeArrowheads="1"/>
          </p:cNvSpPr>
          <p:nvPr/>
        </p:nvSpPr>
        <p:spPr bwMode="auto">
          <a:xfrm>
            <a:off x="365125" y="5426075"/>
            <a:ext cx="8108950" cy="654050"/>
          </a:xfrm>
          <a:prstGeom prst="rect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-2500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4491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pic>
        <p:nvPicPr>
          <p:cNvPr id="32768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9888"/>
            <a:ext cx="9144000" cy="44608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684" name="Rectangle 4"/>
          <p:cNvSpPr>
            <a:spLocks noChangeArrowheads="1"/>
          </p:cNvSpPr>
          <p:nvPr/>
        </p:nvSpPr>
        <p:spPr bwMode="auto">
          <a:xfrm>
            <a:off x="212725" y="5273675"/>
            <a:ext cx="8108950" cy="654050"/>
          </a:xfrm>
          <a:prstGeom prst="rect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-2500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7685" name="TextBox 5"/>
          <p:cNvSpPr txBox="1">
            <a:spLocks noChangeArrowheads="1"/>
          </p:cNvSpPr>
          <p:nvPr/>
        </p:nvSpPr>
        <p:spPr bwMode="auto">
          <a:xfrm>
            <a:off x="403225" y="5343525"/>
            <a:ext cx="72469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若</a:t>
            </a:r>
            <a:r>
              <a:rPr kumimoji="0" lang="en-US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9</a:t>
            </a: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种格式无法满足需要，可选择导出工具，确认图书馆已购买的参考文献管理工具有哪些，然后选择相对应的栏目导出</a:t>
            </a:r>
            <a:r>
              <a:rPr kumimoji="0" lang="en-US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.</a:t>
            </a:r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77312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  <p:pic>
        <p:nvPicPr>
          <p:cNvPr id="32870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"/>
            <a:ext cx="9144000" cy="6316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70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038" y="2743200"/>
            <a:ext cx="588962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70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970338"/>
            <a:ext cx="554038" cy="101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71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400" y="3981450"/>
            <a:ext cx="652463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7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413000"/>
            <a:ext cx="5773738" cy="87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7336" name="TextBox 2"/>
          <p:cNvSpPr txBox="1">
            <a:spLocks noChangeArrowheads="1"/>
          </p:cNvSpPr>
          <p:nvPr/>
        </p:nvSpPr>
        <p:spPr bwMode="auto">
          <a:xfrm>
            <a:off x="3200400" y="2559050"/>
            <a:ext cx="57737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若该文章有</a:t>
            </a:r>
            <a:r>
              <a:rPr kumimoji="0" lang="en-US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HTML</a:t>
            </a:r>
            <a:r>
              <a: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格式，可以实现翻译功能，并有朗读功能，可选择不同国家口音。</a:t>
            </a:r>
          </a:p>
        </p:txBody>
      </p:sp>
    </p:spTree>
    <p:extLst>
      <p:ext uri="{BB962C8B-B14F-4D97-AF65-F5344CB8AC3E}">
        <p14:creationId xmlns:p14="http://schemas.microsoft.com/office/powerpoint/2010/main" val="40744448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Title 1"/>
          <p:cNvSpPr>
            <a:spLocks noGrp="1"/>
          </p:cNvSpPr>
          <p:nvPr>
            <p:ph type="title"/>
          </p:nvPr>
        </p:nvSpPr>
        <p:spPr>
          <a:xfrm>
            <a:off x="76200" y="152400"/>
            <a:ext cx="9144000" cy="762000"/>
          </a:xfrm>
        </p:spPr>
        <p:txBody>
          <a:bodyPr/>
          <a:lstStyle/>
          <a:p>
            <a:r>
              <a:rPr lang="zh-CN" altLang="en-US" dirty="0" smtClean="0">
                <a:ea typeface="宋体" panose="02010600030101010101" pitchFamily="2" charset="-122"/>
              </a:rPr>
              <a:t>如何检索</a:t>
            </a:r>
            <a:r>
              <a:rPr lang="en-US" altLang="zh-CN" dirty="0" smtClean="0">
                <a:ea typeface="宋体" panose="02010600030101010101" pitchFamily="2" charset="-122"/>
              </a:rPr>
              <a:t>HTML</a:t>
            </a:r>
            <a:r>
              <a:rPr lang="zh-CN" altLang="en-US" dirty="0" smtClean="0">
                <a:ea typeface="宋体" panose="02010600030101010101" pitchFamily="2" charset="-122"/>
              </a:rPr>
              <a:t>格式带翻译和朗读的文献？</a:t>
            </a:r>
            <a:endParaRPr lang="en-US" altLang="en-US" dirty="0" smtClean="0"/>
          </a:p>
        </p:txBody>
      </p:sp>
      <p:pic>
        <p:nvPicPr>
          <p:cNvPr id="32973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441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9732" name="Rectangle 4"/>
          <p:cNvSpPr>
            <a:spLocks noChangeArrowheads="1"/>
          </p:cNvSpPr>
          <p:nvPr/>
        </p:nvSpPr>
        <p:spPr bwMode="auto">
          <a:xfrm>
            <a:off x="838200" y="762000"/>
            <a:ext cx="3810000" cy="654050"/>
          </a:xfrm>
          <a:prstGeom prst="rect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-2500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9733" name="TextBox 5"/>
          <p:cNvSpPr txBox="1">
            <a:spLocks noChangeArrowheads="1"/>
          </p:cNvSpPr>
          <p:nvPr/>
        </p:nvSpPr>
        <p:spPr bwMode="auto">
          <a:xfrm>
            <a:off x="403225" y="5343525"/>
            <a:ext cx="82835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输入公式：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keyword and FM T </a:t>
            </a: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可以检索到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HTML</a:t>
            </a: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格式文献，实现全文翻译及在线朗读功能，注意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PDF</a:t>
            </a: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文章无此功能。</a:t>
            </a:r>
            <a:endParaRPr kumimoji="0" lang="en-US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  <p:pic>
        <p:nvPicPr>
          <p:cNvPr id="32973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284538"/>
            <a:ext cx="588963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4965443" y="629335"/>
            <a:ext cx="41177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/>
              <a:t>keyword and FM T </a:t>
            </a:r>
            <a:endParaRPr lang="zh-CN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29486796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Title 1"/>
          <p:cNvSpPr>
            <a:spLocks noGrp="1"/>
          </p:cNvSpPr>
          <p:nvPr>
            <p:ph type="title"/>
          </p:nvPr>
        </p:nvSpPr>
        <p:spPr>
          <a:xfrm>
            <a:off x="76200" y="152400"/>
            <a:ext cx="9144000" cy="762000"/>
          </a:xfrm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如何检索最近一周发表的文献？</a:t>
            </a:r>
            <a:endParaRPr lang="en-US" altLang="en-US" smtClean="0"/>
          </a:p>
        </p:txBody>
      </p:sp>
      <p:sp>
        <p:nvSpPr>
          <p:cNvPr id="330755" name="Rectangle 4"/>
          <p:cNvSpPr>
            <a:spLocks noChangeArrowheads="1"/>
          </p:cNvSpPr>
          <p:nvPr/>
        </p:nvSpPr>
        <p:spPr bwMode="auto">
          <a:xfrm>
            <a:off x="838200" y="762000"/>
            <a:ext cx="3810000" cy="654050"/>
          </a:xfrm>
          <a:prstGeom prst="rect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-2500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pic>
        <p:nvPicPr>
          <p:cNvPr id="33075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284538"/>
            <a:ext cx="588963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075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5" y="762000"/>
            <a:ext cx="8743950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0758" name="Rectangle 4"/>
          <p:cNvSpPr>
            <a:spLocks noChangeArrowheads="1"/>
          </p:cNvSpPr>
          <p:nvPr/>
        </p:nvSpPr>
        <p:spPr bwMode="auto">
          <a:xfrm>
            <a:off x="990600" y="1074738"/>
            <a:ext cx="3810000" cy="654050"/>
          </a:xfrm>
          <a:prstGeom prst="rect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-2500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30759" name="TextBox 5"/>
          <p:cNvSpPr txBox="1">
            <a:spLocks noChangeArrowheads="1"/>
          </p:cNvSpPr>
          <p:nvPr/>
        </p:nvSpPr>
        <p:spPr bwMode="auto">
          <a:xfrm>
            <a:off x="3810000" y="1524000"/>
            <a:ext cx="47244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DT 7 and keyword</a:t>
            </a:r>
            <a:endParaRPr kumimoji="0" lang="en-US" altLang="en-US" sz="4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89246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ea typeface="宋体" panose="02010600030101010101" pitchFamily="2" charset="-122"/>
              </a:rPr>
              <a:t>第二小节</a:t>
            </a:r>
            <a:r>
              <a:rPr lang="en-US" altLang="zh-CN" dirty="0" smtClean="0">
                <a:ea typeface="宋体" panose="02010600030101010101" pitchFamily="2" charset="-122"/>
              </a:rPr>
              <a:t/>
            </a:r>
            <a:br>
              <a:rPr lang="en-US" altLang="zh-CN" dirty="0" smtClean="0">
                <a:ea typeface="宋体" panose="02010600030101010101" pitchFamily="2" charset="-122"/>
              </a:rPr>
            </a:br>
            <a:r>
              <a:rPr lang="en-US" altLang="zh-CN" dirty="0" smtClean="0">
                <a:ea typeface="宋体" panose="02010600030101010101" pitchFamily="2" charset="-122"/>
              </a:rPr>
              <a:t/>
            </a:r>
            <a:br>
              <a:rPr lang="en-US" altLang="zh-CN" dirty="0" smtClean="0">
                <a:ea typeface="宋体" panose="02010600030101010101" pitchFamily="2" charset="-122"/>
              </a:rPr>
            </a:br>
            <a:r>
              <a:rPr lang="en-US" altLang="zh-CN" dirty="0" smtClean="0">
                <a:ea typeface="宋体" panose="02010600030101010101" pitchFamily="2" charset="-122"/>
              </a:rPr>
              <a:t/>
            </a:r>
            <a:br>
              <a:rPr lang="en-US" altLang="zh-CN" dirty="0" smtClean="0">
                <a:ea typeface="宋体" panose="02010600030101010101" pitchFamily="2" charset="-122"/>
              </a:rPr>
            </a:br>
            <a:r>
              <a:rPr lang="zh-CN" altLang="en-US" dirty="0" smtClean="0">
                <a:ea typeface="宋体" panose="02010600030101010101" pitchFamily="2" charset="-122"/>
              </a:rPr>
              <a:t>搜索顶尖英文期刊，</a:t>
            </a:r>
            <a:r>
              <a:rPr lang="en-US" altLang="zh-CN" dirty="0" smtClean="0">
                <a:ea typeface="宋体" panose="02010600030101010101" pitchFamily="2" charset="-122"/>
              </a:rPr>
              <a:t/>
            </a:r>
            <a:br>
              <a:rPr lang="en-US" altLang="zh-CN" dirty="0" smtClean="0">
                <a:ea typeface="宋体" panose="02010600030101010101" pitchFamily="2" charset="-122"/>
              </a:rPr>
            </a:br>
            <a:r>
              <a:rPr lang="zh-CN" altLang="en-US" dirty="0" smtClean="0">
                <a:ea typeface="宋体" panose="02010600030101010101" pitchFamily="2" charset="-122"/>
              </a:rPr>
              <a:t>免费订阅酒店及旅游管理期刊</a:t>
            </a:r>
            <a:r>
              <a:rPr lang="en-US" altLang="zh-CN" dirty="0" smtClean="0">
                <a:ea typeface="宋体" panose="02010600030101010101" pitchFamily="2" charset="-122"/>
              </a:rPr>
              <a:t/>
            </a:r>
            <a:br>
              <a:rPr lang="en-US" altLang="zh-CN" dirty="0" smtClean="0">
                <a:ea typeface="宋体" panose="02010600030101010101" pitchFamily="2" charset="-122"/>
              </a:rPr>
            </a:br>
            <a:r>
              <a:rPr lang="en-US" altLang="en-US" dirty="0" smtClean="0"/>
              <a:t>Create Alerts</a:t>
            </a:r>
            <a:br>
              <a:rPr lang="en-US" altLang="en-US" dirty="0" smtClean="0"/>
            </a:b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7836980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5" y="8915"/>
            <a:ext cx="9126415" cy="5679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92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460" y="804862"/>
            <a:ext cx="1513853" cy="784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9925" name="Rectangle 4"/>
          <p:cNvSpPr>
            <a:spLocks noChangeArrowheads="1"/>
          </p:cNvSpPr>
          <p:nvPr/>
        </p:nvSpPr>
        <p:spPr bwMode="auto">
          <a:xfrm>
            <a:off x="4191000" y="1405673"/>
            <a:ext cx="37052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/>
            <a:r>
              <a:rPr lang="zh-CN" altLang="en-US" sz="1800" baseline="0" dirty="0" smtClean="0">
                <a:solidFill>
                  <a:srgbClr val="000000"/>
                </a:solidFill>
                <a:ea typeface="宋体" pitchFamily="2" charset="-122"/>
              </a:rPr>
              <a:t>如何设定期刊新知通报</a:t>
            </a:r>
            <a:r>
              <a:rPr lang="en-AU" altLang="zh-CN" sz="1800" baseline="0" dirty="0" smtClean="0">
                <a:solidFill>
                  <a:srgbClr val="000000"/>
                </a:solidFill>
                <a:ea typeface="宋体" pitchFamily="2" charset="-122"/>
              </a:rPr>
              <a:t>Create Alerts</a:t>
            </a:r>
          </a:p>
        </p:txBody>
      </p:sp>
      <p:pic>
        <p:nvPicPr>
          <p:cNvPr id="20992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313" y="1374775"/>
            <a:ext cx="50546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9927" name="Rectangle 10"/>
          <p:cNvSpPr>
            <a:spLocks noChangeArrowheads="1"/>
          </p:cNvSpPr>
          <p:nvPr/>
        </p:nvSpPr>
        <p:spPr bwMode="auto">
          <a:xfrm>
            <a:off x="381000" y="2504587"/>
            <a:ext cx="3048000" cy="625475"/>
          </a:xfrm>
          <a:prstGeom prst="rect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/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pic>
        <p:nvPicPr>
          <p:cNvPr id="20992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138" y="4800600"/>
            <a:ext cx="13176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37814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28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Autofit/>
          </a:bodyPr>
          <a:lstStyle/>
          <a:p>
            <a:r>
              <a:rPr lang="en-US" sz="2400" i="1" dirty="0"/>
              <a:t>Hospitality &amp; Tourism </a:t>
            </a:r>
            <a:r>
              <a:rPr lang="en-US" sz="2400" i="1" dirty="0" smtClean="0"/>
              <a:t>Complete</a:t>
            </a:r>
            <a:r>
              <a:rPr lang="en-US" sz="2400" i="1" dirty="0"/>
              <a:t/>
            </a:r>
            <a:br>
              <a:rPr lang="en-US" sz="2400" i="1" dirty="0"/>
            </a:br>
            <a:r>
              <a:rPr lang="en-US" sz="2400" dirty="0"/>
              <a:t>Contains the</a:t>
            </a:r>
            <a:r>
              <a:rPr lang="en-US" sz="2400" i="1" dirty="0"/>
              <a:t> Journal of Hospitality </a:t>
            </a:r>
            <a:r>
              <a:rPr lang="en-US" sz="2400" i="1" dirty="0" smtClean="0"/>
              <a:t/>
            </a:r>
            <a:br>
              <a:rPr lang="en-US" sz="2400" i="1" dirty="0" smtClean="0"/>
            </a:br>
            <a:r>
              <a:rPr lang="en-US" sz="2400" i="1" dirty="0" smtClean="0"/>
              <a:t>&amp; </a:t>
            </a:r>
            <a:r>
              <a:rPr lang="en-US" sz="2400" i="1" dirty="0"/>
              <a:t>Tourism Education</a:t>
            </a:r>
            <a:endParaRPr lang="en-US" sz="2400" b="0" dirty="0"/>
          </a:p>
        </p:txBody>
      </p:sp>
      <p:sp>
        <p:nvSpPr>
          <p:cNvPr id="1442819" name="Rectangle 3"/>
          <p:cNvSpPr>
            <a:spLocks noChangeArrowheads="1"/>
          </p:cNvSpPr>
          <p:nvPr/>
        </p:nvSpPr>
        <p:spPr bwMode="auto">
          <a:xfrm>
            <a:off x="3886200" y="1752600"/>
            <a:ext cx="4648200" cy="335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4320" marR="0" lvl="0" indent="-27432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375C82"/>
              </a:buClr>
              <a:buSzTx/>
              <a:buFontTx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The #1 hospitality &amp; tourism</a:t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education journal </a:t>
            </a:r>
          </a:p>
          <a:p>
            <a:pPr marL="274320" marR="0" lvl="0" indent="-27432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375C82"/>
              </a:buClr>
              <a:buSzTx/>
              <a:buFontTx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 award-winning, refereed, interdisciplinary quarterly journal </a:t>
            </a:r>
          </a:p>
          <a:p>
            <a:pPr marL="274320" marR="0" lvl="0" indent="-27432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375C82"/>
              </a:buClr>
              <a:buSzTx/>
              <a:buFontTx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Full text from 2005 to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present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274320" marR="0" lvl="0" indent="-27432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375C82"/>
              </a:buClr>
              <a:buSzTx/>
              <a:buFontTx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Not available in full text in other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EBSCO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host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database</a:t>
            </a:r>
          </a:p>
          <a:p>
            <a:pPr marL="274320" marR="0" lvl="0" indent="-27432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375C82"/>
              </a:buClr>
              <a:buSzTx/>
              <a:buFontTx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Not available with active full text in databases from other vendors </a:t>
            </a:r>
          </a:p>
        </p:txBody>
      </p:sp>
      <p:pic>
        <p:nvPicPr>
          <p:cNvPr id="1442820" name="Picture 4" descr="JHospitalityTourismEdu"/>
          <p:cNvPicPr>
            <a:picLocks noChangeAspect="1" noChangeArrowheads="1"/>
          </p:cNvPicPr>
          <p:nvPr/>
        </p:nvPicPr>
        <p:blipFill>
          <a:blip r:embed="rId3" cstate="print"/>
          <a:srcRect l="3344" t="3704" r="4762" b="3704"/>
          <a:stretch>
            <a:fillRect/>
          </a:stretch>
        </p:blipFill>
        <p:spPr bwMode="auto">
          <a:xfrm>
            <a:off x="304800" y="1812925"/>
            <a:ext cx="2940978" cy="381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3733800" y="6422570"/>
            <a:ext cx="4093030" cy="283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3053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Hospitality &amp; Tourism Complete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848600" y="6422572"/>
            <a:ext cx="0" cy="3048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8600" y="249148"/>
            <a:ext cx="2819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A46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Hospitality &amp;</a:t>
            </a:r>
            <a:b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A46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A46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Tourism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A46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Complete</a:t>
            </a:r>
          </a:p>
        </p:txBody>
      </p:sp>
    </p:spTree>
    <p:extLst>
      <p:ext uri="{BB962C8B-B14F-4D97-AF65-F5344CB8AC3E}">
        <p14:creationId xmlns:p14="http://schemas.microsoft.com/office/powerpoint/2010/main" val="9079427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28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Autofit/>
          </a:bodyPr>
          <a:lstStyle/>
          <a:p>
            <a:r>
              <a:rPr lang="en-US" sz="2400" i="1" dirty="0" smtClean="0"/>
              <a:t>Hospitality &amp; Tourism Complete</a:t>
            </a:r>
            <a:br>
              <a:rPr lang="en-US" sz="2400" i="1" dirty="0" smtClean="0"/>
            </a:br>
            <a:r>
              <a:rPr lang="en-US" sz="2400" dirty="0" smtClean="0"/>
              <a:t>Contains </a:t>
            </a:r>
            <a:r>
              <a:rPr lang="en-US" sz="2400" i="1" dirty="0" err="1" smtClean="0">
                <a:solidFill>
                  <a:srgbClr val="FF0000"/>
                </a:solidFill>
              </a:rPr>
              <a:t>Hosteur</a:t>
            </a:r>
            <a:r>
              <a:rPr lang="en-US" sz="2400" i="1" dirty="0" smtClean="0">
                <a:solidFill>
                  <a:srgbClr val="FF0000"/>
                </a:solidFill>
              </a:rPr>
              <a:t> </a:t>
            </a:r>
            <a:endParaRPr lang="en-US" sz="2400" b="0" dirty="0">
              <a:solidFill>
                <a:srgbClr val="FF0000"/>
              </a:solidFill>
            </a:endParaRPr>
          </a:p>
        </p:txBody>
      </p:sp>
      <p:sp>
        <p:nvSpPr>
          <p:cNvPr id="1442819" name="Rectangle 3"/>
          <p:cNvSpPr>
            <a:spLocks noChangeArrowheads="1"/>
          </p:cNvSpPr>
          <p:nvPr/>
        </p:nvSpPr>
        <p:spPr bwMode="auto">
          <a:xfrm>
            <a:off x="3886200" y="1752600"/>
            <a:ext cx="4648200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4320" marR="0" lvl="0" indent="-27432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375C82"/>
              </a:buClr>
              <a:buSzTx/>
              <a:buFontTx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The #1 international publication for student transition from undergraduate education to graduate- or study-abroad programs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, professional life with restaurants and foodservice management, hotels and lodging; travel-related businesses; food &amp; beverage suppliers; equipment manufacturers; trade and professional associations; and commodity groups </a:t>
            </a:r>
          </a:p>
          <a:p>
            <a:pPr marL="274320" marR="0" lvl="0" indent="-27432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375C82"/>
              </a:buClr>
              <a:buSzTx/>
              <a:buFontTx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Full text with NO embargo </a:t>
            </a:r>
          </a:p>
        </p:txBody>
      </p:sp>
      <p:sp>
        <p:nvSpPr>
          <p:cNvPr id="7" name="Rectangle 6"/>
          <p:cNvSpPr/>
          <p:nvPr/>
        </p:nvSpPr>
        <p:spPr>
          <a:xfrm>
            <a:off x="3733800" y="6422570"/>
            <a:ext cx="4093030" cy="283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3053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Hospitality &amp; Tourism Complete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848600" y="6422572"/>
            <a:ext cx="0" cy="3048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8600" y="249148"/>
            <a:ext cx="2819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A46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Hospitality &amp;</a:t>
            </a:r>
            <a:b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A46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A46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Tourism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A46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Complete</a:t>
            </a:r>
          </a:p>
        </p:txBody>
      </p:sp>
      <p:pic>
        <p:nvPicPr>
          <p:cNvPr id="10" name="Picture 4" descr="Hosteur"/>
          <p:cNvPicPr>
            <a:picLocks noChangeAspect="1" noChangeArrowheads="1"/>
          </p:cNvPicPr>
          <p:nvPr/>
        </p:nvPicPr>
        <p:blipFill>
          <a:blip r:embed="rId3" cstate="print"/>
          <a:srcRect l="3157" t="3205" r="3986" b="3350"/>
          <a:stretch>
            <a:fillRect/>
          </a:stretch>
        </p:blipFill>
        <p:spPr bwMode="auto">
          <a:xfrm>
            <a:off x="304800" y="1828800"/>
            <a:ext cx="2971800" cy="384510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5976579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4" y="24996"/>
            <a:ext cx="9050215" cy="4547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94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600" y="1524000"/>
            <a:ext cx="4851400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0949" name="TextBox 3"/>
          <p:cNvSpPr txBox="1">
            <a:spLocks noChangeArrowheads="1"/>
          </p:cNvSpPr>
          <p:nvPr/>
        </p:nvSpPr>
        <p:spPr bwMode="auto">
          <a:xfrm>
            <a:off x="2133600" y="1546225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/>
            <a:r>
              <a:rPr lang="zh-CN" altLang="en-US" sz="1800" baseline="0" smtClean="0">
                <a:solidFill>
                  <a:srgbClr val="000000"/>
                </a:solidFill>
                <a:ea typeface="宋体" pitchFamily="2" charset="-122"/>
              </a:rPr>
              <a:t>必须先登录我的</a:t>
            </a:r>
            <a:r>
              <a:rPr lang="en-US" altLang="zh-CN" sz="1800" baseline="0" smtClean="0">
                <a:solidFill>
                  <a:srgbClr val="000000"/>
                </a:solidFill>
                <a:ea typeface="宋体" pitchFamily="2" charset="-122"/>
              </a:rPr>
              <a:t>My EBSCOhost</a:t>
            </a:r>
            <a:r>
              <a:rPr lang="zh-CN" altLang="en-US" sz="1800" baseline="0" smtClean="0">
                <a:solidFill>
                  <a:srgbClr val="000000"/>
                </a:solidFill>
                <a:ea typeface="宋体" pitchFamily="2" charset="-122"/>
              </a:rPr>
              <a:t>，才能创建邮件快讯，通知更新的期刊内容</a:t>
            </a:r>
          </a:p>
        </p:txBody>
      </p:sp>
      <p:pic>
        <p:nvPicPr>
          <p:cNvPr id="21095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879475"/>
            <a:ext cx="1320800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9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0" y="2192338"/>
            <a:ext cx="1600200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06932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>
              <a:ea typeface="宋体" pitchFamily="2" charset="-122"/>
            </a:endParaRPr>
          </a:p>
        </p:txBody>
      </p:sp>
      <p:pic>
        <p:nvPicPr>
          <p:cNvPr id="2119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8"/>
            <a:ext cx="9144000" cy="62658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2590800"/>
            <a:ext cx="1320800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95805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0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第三小节</a:t>
            </a:r>
            <a:r>
              <a:rPr lang="en-US" altLang="zh-CN" smtClean="0">
                <a:ea typeface="宋体" panose="02010600030101010101" pitchFamily="2" charset="-122"/>
              </a:rPr>
              <a:t/>
            </a:r>
            <a:br>
              <a:rPr lang="en-US" altLang="zh-CN" smtClean="0">
                <a:ea typeface="宋体" panose="02010600030101010101" pitchFamily="2" charset="-122"/>
              </a:rPr>
            </a:br>
            <a:r>
              <a:rPr lang="en-US" altLang="zh-CN" smtClean="0">
                <a:ea typeface="宋体" panose="02010600030101010101" pitchFamily="2" charset="-122"/>
              </a:rPr>
              <a:t/>
            </a:r>
            <a:br>
              <a:rPr lang="en-US" altLang="zh-CN" smtClean="0">
                <a:ea typeface="宋体" panose="02010600030101010101" pitchFamily="2" charset="-122"/>
              </a:rPr>
            </a:br>
            <a:r>
              <a:rPr lang="zh-CN" altLang="en-US" smtClean="0">
                <a:ea typeface="宋体" panose="02010600030101010101" pitchFamily="2" charset="-122"/>
              </a:rPr>
              <a:t>文件夹的建立与利用</a:t>
            </a:r>
            <a:r>
              <a:rPr lang="en-US" altLang="zh-CN" smtClean="0">
                <a:ea typeface="宋体" panose="02010600030101010101" pitchFamily="2" charset="-122"/>
              </a:rPr>
              <a:t/>
            </a:r>
            <a:br>
              <a:rPr lang="en-US" altLang="zh-CN" smtClean="0">
                <a:ea typeface="宋体" panose="02010600030101010101" pitchFamily="2" charset="-122"/>
              </a:rPr>
            </a:br>
            <a:r>
              <a:rPr lang="en-US" altLang="en-US" smtClean="0"/>
              <a:t>My EBSCO host Folder Account</a:t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345091" name="Content Placeholder 2"/>
          <p:cNvSpPr>
            <a:spLocks noGrp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  <a:p>
            <a:endParaRPr lang="en-US" altLang="en-US" smtClean="0"/>
          </a:p>
          <a:p>
            <a:endParaRPr lang="en-US" altLang="en-US" smtClean="0"/>
          </a:p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5356536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6114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2863"/>
            <a:ext cx="9144000" cy="6143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6115" name="Rectangle 3"/>
          <p:cNvSpPr>
            <a:spLocks noChangeArrowheads="1"/>
          </p:cNvSpPr>
          <p:nvPr/>
        </p:nvSpPr>
        <p:spPr bwMode="auto">
          <a:xfrm>
            <a:off x="5410200" y="2514600"/>
            <a:ext cx="2286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文件夹的建立与利用</a:t>
            </a:r>
            <a:r>
              <a:rPr kumimoji="0" lang="en-AU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My EBSCO host Folder Account</a:t>
            </a:r>
          </a:p>
        </p:txBody>
      </p:sp>
      <p:pic>
        <p:nvPicPr>
          <p:cNvPr id="34611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8" y="2514600"/>
            <a:ext cx="2667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611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563" y="153988"/>
            <a:ext cx="1198562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61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8213" y="3330575"/>
            <a:ext cx="588962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55742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  <p:pic>
        <p:nvPicPr>
          <p:cNvPr id="34713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40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714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0" y="762000"/>
            <a:ext cx="455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714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28600"/>
            <a:ext cx="771525" cy="142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71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938" y="1600200"/>
            <a:ext cx="5773737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7143" name="TextBox 2"/>
          <p:cNvSpPr txBox="1">
            <a:spLocks noChangeArrowheads="1"/>
          </p:cNvSpPr>
          <p:nvPr/>
        </p:nvSpPr>
        <p:spPr bwMode="auto">
          <a:xfrm>
            <a:off x="2819400" y="1720850"/>
            <a:ext cx="5410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必须先创建我的</a:t>
            </a:r>
            <a:r>
              <a:rPr kumimoji="0" lang="en-US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EBSCOhost</a:t>
            </a: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账号，并且登陆</a:t>
            </a:r>
          </a:p>
        </p:txBody>
      </p:sp>
      <p:pic>
        <p:nvPicPr>
          <p:cNvPr id="347144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377825"/>
            <a:ext cx="1687512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89520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  <p:pic>
        <p:nvPicPr>
          <p:cNvPr id="34816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067800" cy="4473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6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048000"/>
            <a:ext cx="847725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6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4579938"/>
            <a:ext cx="396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66" name="TextBox 2"/>
          <p:cNvSpPr txBox="1">
            <a:spLocks noChangeArrowheads="1"/>
          </p:cNvSpPr>
          <p:nvPr/>
        </p:nvSpPr>
        <p:spPr bwMode="auto">
          <a:xfrm>
            <a:off x="2238375" y="4700588"/>
            <a:ext cx="3705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若之前没有账号，请先创建新账户</a:t>
            </a:r>
          </a:p>
        </p:txBody>
      </p:sp>
      <p:pic>
        <p:nvPicPr>
          <p:cNvPr id="34816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3900"/>
            <a:ext cx="16764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82089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91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52400"/>
            <a:ext cx="7162800" cy="55260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918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524000"/>
            <a:ext cx="3733800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9188" name="TextBox 1"/>
          <p:cNvSpPr txBox="1">
            <a:spLocks noChangeArrowheads="1"/>
          </p:cNvSpPr>
          <p:nvPr/>
        </p:nvSpPr>
        <p:spPr bwMode="auto">
          <a:xfrm>
            <a:off x="4191000" y="1644650"/>
            <a:ext cx="35052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请注意用户名必须是唯一的，选择不易与其他人重复的，密码需要字母和数字组合。</a:t>
            </a:r>
          </a:p>
        </p:txBody>
      </p:sp>
    </p:spTree>
    <p:extLst>
      <p:ext uri="{BB962C8B-B14F-4D97-AF65-F5344CB8AC3E}">
        <p14:creationId xmlns:p14="http://schemas.microsoft.com/office/powerpoint/2010/main" val="10065979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  <p:pic>
        <p:nvPicPr>
          <p:cNvPr id="350211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801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021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838200"/>
            <a:ext cx="873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021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5105400"/>
            <a:ext cx="5334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02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825500"/>
            <a:ext cx="396240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0215" name="TextBox 2"/>
          <p:cNvSpPr txBox="1">
            <a:spLocks noChangeArrowheads="1"/>
          </p:cNvSpPr>
          <p:nvPr/>
        </p:nvSpPr>
        <p:spPr bwMode="auto">
          <a:xfrm>
            <a:off x="2730500" y="866775"/>
            <a:ext cx="3908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登录成功后图标会有一条黄色角标</a:t>
            </a:r>
          </a:p>
        </p:txBody>
      </p:sp>
      <p:pic>
        <p:nvPicPr>
          <p:cNvPr id="3502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5594350"/>
            <a:ext cx="39624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0217" name="TextBox 3"/>
          <p:cNvSpPr txBox="1">
            <a:spLocks noChangeArrowheads="1"/>
          </p:cNvSpPr>
          <p:nvPr/>
        </p:nvSpPr>
        <p:spPr bwMode="auto">
          <a:xfrm>
            <a:off x="2438400" y="5715000"/>
            <a:ext cx="4114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可以新建文件夹，分类管理文献资料</a:t>
            </a:r>
          </a:p>
        </p:txBody>
      </p:sp>
      <p:pic>
        <p:nvPicPr>
          <p:cNvPr id="350218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377825"/>
            <a:ext cx="2255837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0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04838"/>
            <a:ext cx="555625" cy="102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1120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2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  <p:pic>
        <p:nvPicPr>
          <p:cNvPr id="35123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59134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123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676400"/>
            <a:ext cx="609600" cy="111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123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789238"/>
            <a:ext cx="3962400" cy="80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1238" name="TextBox 2"/>
          <p:cNvSpPr txBox="1">
            <a:spLocks noChangeArrowheads="1"/>
          </p:cNvSpPr>
          <p:nvPr/>
        </p:nvSpPr>
        <p:spPr bwMode="auto">
          <a:xfrm>
            <a:off x="3581400" y="3048000"/>
            <a:ext cx="36576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根据文献主题给文件夹命名</a:t>
            </a:r>
          </a:p>
        </p:txBody>
      </p:sp>
      <p:pic>
        <p:nvPicPr>
          <p:cNvPr id="351239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5" y="46038"/>
            <a:ext cx="2255838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54692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  <p:pic>
        <p:nvPicPr>
          <p:cNvPr id="35225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8839200" cy="5248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226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362200"/>
            <a:ext cx="609600" cy="111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226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475038"/>
            <a:ext cx="558800" cy="102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226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5" y="2386013"/>
            <a:ext cx="609600" cy="110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226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657600"/>
            <a:ext cx="546417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2264" name="TextBox 2"/>
          <p:cNvSpPr txBox="1">
            <a:spLocks noChangeArrowheads="1"/>
          </p:cNvSpPr>
          <p:nvPr/>
        </p:nvSpPr>
        <p:spPr bwMode="auto">
          <a:xfrm>
            <a:off x="3429000" y="3657600"/>
            <a:ext cx="5105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选择相应的文献资料，移动至新建的文件夹中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, </a:t>
            </a: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在右侧工具栏中选中批量导出。</a:t>
            </a:r>
          </a:p>
        </p:txBody>
      </p:sp>
      <p:pic>
        <p:nvPicPr>
          <p:cNvPr id="352265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4788"/>
            <a:ext cx="2255838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818" y="2438400"/>
            <a:ext cx="609600" cy="111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76755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0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ea typeface="宋体" panose="02010600030101010101" pitchFamily="2" charset="-122"/>
              </a:rPr>
              <a:t>第</a:t>
            </a:r>
            <a:r>
              <a:rPr lang="zh-CN" altLang="en-US" dirty="0">
                <a:ea typeface="宋体" panose="02010600030101010101" pitchFamily="2" charset="-122"/>
              </a:rPr>
              <a:t>四</a:t>
            </a:r>
            <a:r>
              <a:rPr lang="zh-CN" altLang="en-US" dirty="0" smtClean="0">
                <a:ea typeface="宋体" panose="02010600030101010101" pitchFamily="2" charset="-122"/>
              </a:rPr>
              <a:t>小节</a:t>
            </a:r>
            <a:r>
              <a:rPr lang="en-US" altLang="zh-CN" dirty="0" smtClean="0">
                <a:ea typeface="宋体" panose="02010600030101010101" pitchFamily="2" charset="-122"/>
              </a:rPr>
              <a:t/>
            </a:r>
            <a:br>
              <a:rPr lang="en-US" altLang="zh-CN" dirty="0" smtClean="0">
                <a:ea typeface="宋体" panose="02010600030101010101" pitchFamily="2" charset="-122"/>
              </a:rPr>
            </a:br>
            <a:r>
              <a:rPr lang="en-US" altLang="zh-CN" dirty="0" smtClean="0">
                <a:ea typeface="宋体" panose="02010600030101010101" pitchFamily="2" charset="-122"/>
              </a:rPr>
              <a:t/>
            </a:r>
            <a:br>
              <a:rPr lang="en-US" altLang="zh-CN" dirty="0" smtClean="0">
                <a:ea typeface="宋体" panose="02010600030101010101" pitchFamily="2" charset="-122"/>
              </a:rPr>
            </a:br>
            <a:r>
              <a:rPr lang="en-US" altLang="zh-CN" dirty="0" smtClean="0">
                <a:ea typeface="宋体" panose="02010600030101010101" pitchFamily="2" charset="-122"/>
              </a:rPr>
              <a:t>EBSCO</a:t>
            </a:r>
            <a:r>
              <a:rPr lang="zh-CN" altLang="en-US" dirty="0" smtClean="0">
                <a:ea typeface="宋体" panose="02010600030101010101" pitchFamily="2" charset="-122"/>
              </a:rPr>
              <a:t>支持站点</a:t>
            </a:r>
            <a:r>
              <a:rPr lang="en-US" altLang="zh-CN" dirty="0" smtClean="0">
                <a:ea typeface="宋体" panose="02010600030101010101" pitchFamily="2" charset="-122"/>
              </a:rPr>
              <a:t/>
            </a:r>
            <a:br>
              <a:rPr lang="en-US" altLang="zh-CN" dirty="0" smtClean="0">
                <a:ea typeface="宋体" panose="02010600030101010101" pitchFamily="2" charset="-122"/>
              </a:rPr>
            </a:br>
            <a:r>
              <a:rPr lang="en-US" altLang="zh-CN" dirty="0" smtClean="0"/>
              <a:t>https//:connect.ebsco.com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122902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0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2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13" y="2886075"/>
            <a:ext cx="4852987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04" name="TextBox 3"/>
          <p:cNvSpPr txBox="1">
            <a:spLocks noChangeArrowheads="1"/>
          </p:cNvSpPr>
          <p:nvPr/>
        </p:nvSpPr>
        <p:spPr bwMode="auto">
          <a:xfrm>
            <a:off x="2590800" y="3103563"/>
            <a:ext cx="40386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回到主页面，点击</a:t>
            </a:r>
            <a:r>
              <a:rPr kumimoji="0" lang="en-US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EBSCO</a:t>
            </a: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支持站点，寻求在线帮助，下载</a:t>
            </a:r>
            <a:r>
              <a:rPr kumimoji="0" lang="en-US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PPT </a:t>
            </a: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或者观看视频</a:t>
            </a:r>
            <a:r>
              <a:rPr kumimoji="0" lang="en-US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8405" name="Oval 4"/>
          <p:cNvSpPr>
            <a:spLocks noChangeArrowheads="1"/>
          </p:cNvSpPr>
          <p:nvPr/>
        </p:nvSpPr>
        <p:spPr bwMode="auto">
          <a:xfrm>
            <a:off x="4152900" y="5497513"/>
            <a:ext cx="914400" cy="457200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-2500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42414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  <p:pic>
        <p:nvPicPr>
          <p:cNvPr id="35942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"/>
            <a:ext cx="8915400" cy="6054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942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1275"/>
            <a:ext cx="938213" cy="48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942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313" y="2947988"/>
            <a:ext cx="9382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943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5029200"/>
            <a:ext cx="4852988" cy="87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9431" name="TextBox 3"/>
          <p:cNvSpPr txBox="1">
            <a:spLocks noChangeArrowheads="1"/>
          </p:cNvSpPr>
          <p:nvPr/>
        </p:nvSpPr>
        <p:spPr bwMode="auto">
          <a:xfrm>
            <a:off x="1905000" y="5257800"/>
            <a:ext cx="4343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通过点击培训页面，进入</a:t>
            </a:r>
            <a:r>
              <a:rPr kumimoji="0" lang="en-US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training home, </a:t>
            </a: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然后选择右侧的中文培训资源即可。</a:t>
            </a:r>
          </a:p>
        </p:txBody>
      </p:sp>
      <p:pic>
        <p:nvPicPr>
          <p:cNvPr id="35943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680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9433" name="Oval 4"/>
          <p:cNvSpPr>
            <a:spLocks noChangeArrowheads="1"/>
          </p:cNvSpPr>
          <p:nvPr/>
        </p:nvSpPr>
        <p:spPr bwMode="auto">
          <a:xfrm>
            <a:off x="2576513" y="211138"/>
            <a:ext cx="914400" cy="457200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-2500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72788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pic>
        <p:nvPicPr>
          <p:cNvPr id="36045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4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0452" name="Oval 4"/>
          <p:cNvSpPr>
            <a:spLocks noChangeArrowheads="1"/>
          </p:cNvSpPr>
          <p:nvPr/>
        </p:nvSpPr>
        <p:spPr bwMode="auto">
          <a:xfrm>
            <a:off x="736600" y="4643438"/>
            <a:ext cx="914400" cy="371475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-2500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60453" name="Oval 4"/>
          <p:cNvSpPr>
            <a:spLocks noChangeArrowheads="1"/>
          </p:cNvSpPr>
          <p:nvPr/>
        </p:nvSpPr>
        <p:spPr bwMode="auto">
          <a:xfrm>
            <a:off x="5137150" y="1066800"/>
            <a:ext cx="1846263" cy="457200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-2500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6045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075" y="4054475"/>
            <a:ext cx="4114800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0455" name="Rectangle 8"/>
          <p:cNvSpPr>
            <a:spLocks noChangeArrowheads="1"/>
          </p:cNvSpPr>
          <p:nvPr/>
        </p:nvSpPr>
        <p:spPr bwMode="auto">
          <a:xfrm>
            <a:off x="4394200" y="4183063"/>
            <a:ext cx="31416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参加免费中文在线课程，或者下载</a:t>
            </a:r>
            <a:r>
              <a:rPr kumimoji="0" lang="en-US" altLang="zh-CN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PPT </a:t>
            </a:r>
            <a:r>
              <a:rPr kumimoji="0" lang="zh-CN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或者观看视频</a:t>
            </a:r>
            <a:endParaRPr kumimoji="0" lang="zh-CN" altLang="en-US" sz="1600" b="0" i="0" u="none" strike="noStrike" kern="1200" cap="none" spc="0" normalizeH="0" baseline="0" noProof="0" smtClean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6045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738" y="4679950"/>
            <a:ext cx="890587" cy="71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045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675" y="1473200"/>
            <a:ext cx="609600" cy="11160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7394410"/>
      </p:ext>
    </p:extLst>
  </p:cSld>
  <p:clrMapOvr>
    <a:masterClrMapping/>
  </p:clrMapOvr>
  <p:transition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147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41275"/>
            <a:ext cx="9113838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14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833563"/>
            <a:ext cx="1208088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1476" name="TextBox 3"/>
          <p:cNvSpPr txBox="1">
            <a:spLocks noChangeArrowheads="1"/>
          </p:cNvSpPr>
          <p:nvPr/>
        </p:nvSpPr>
        <p:spPr bwMode="auto">
          <a:xfrm>
            <a:off x="5002213" y="1371600"/>
            <a:ext cx="4114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你可以参加</a:t>
            </a:r>
            <a:r>
              <a:rPr kumimoji="0" lang="en-US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EBSCO</a:t>
            </a: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网络课程，提前</a:t>
            </a:r>
            <a:r>
              <a:rPr kumimoji="0" lang="en-US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15</a:t>
            </a: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分钟点击课程标题，加入课程。</a:t>
            </a:r>
          </a:p>
        </p:txBody>
      </p:sp>
      <p:pic>
        <p:nvPicPr>
          <p:cNvPr id="36147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988" y="1143000"/>
            <a:ext cx="4114800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1478" name="TextBox 2"/>
          <p:cNvSpPr txBox="1">
            <a:spLocks noChangeArrowheads="1"/>
          </p:cNvSpPr>
          <p:nvPr/>
        </p:nvSpPr>
        <p:spPr bwMode="auto">
          <a:xfrm>
            <a:off x="1752600" y="88900"/>
            <a:ext cx="7162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https://ebsco-chinese.webex.com</a:t>
            </a:r>
            <a:r>
              <a:rPr kumimoji="0" lang="en-US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24798875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24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57200"/>
            <a:ext cx="9109075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2499" name="TextBox 3"/>
          <p:cNvSpPr txBox="1">
            <a:spLocks noChangeArrowheads="1"/>
          </p:cNvSpPr>
          <p:nvPr/>
        </p:nvSpPr>
        <p:spPr bwMode="auto">
          <a:xfrm>
            <a:off x="4041775" y="3562350"/>
            <a:ext cx="43434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当字体变成黑色，输入姓名和邮箱即可开始上课。</a:t>
            </a:r>
          </a:p>
        </p:txBody>
      </p:sp>
      <p:pic>
        <p:nvPicPr>
          <p:cNvPr id="36250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350" y="2667000"/>
            <a:ext cx="1114425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85182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9144000" cy="784225"/>
          </a:xfrm>
        </p:spPr>
        <p:txBody>
          <a:bodyPr/>
          <a:lstStyle/>
          <a:p>
            <a:r>
              <a:rPr lang="en-US" altLang="zh-CN" dirty="0" smtClean="0">
                <a:latin typeface="Arial" panose="020B0604020202020204" pitchFamily="34" charset="0"/>
                <a:ea typeface="宋体" panose="02010600030101010101" pitchFamily="2" charset="-122"/>
              </a:rPr>
              <a:t/>
            </a:r>
            <a:br>
              <a:rPr lang="en-US" altLang="zh-CN" dirty="0" smtClean="0"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en-US" altLang="zh-CN" dirty="0" smtClean="0">
                <a:latin typeface="Arial" panose="020B0604020202020204" pitchFamily="34" charset="0"/>
                <a:ea typeface="宋体" panose="02010600030101010101" pitchFamily="2" charset="-122"/>
              </a:rPr>
              <a:t>Thank You!</a:t>
            </a:r>
            <a:br>
              <a:rPr lang="en-US" altLang="zh-CN" dirty="0" smtClean="0"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en-US" altLang="zh-CN" sz="1800" dirty="0" smtClean="0">
                <a:latin typeface="Arial" panose="020B0604020202020204" pitchFamily="34" charset="0"/>
                <a:ea typeface="宋体" panose="02010600030101010101" pitchFamily="2" charset="-122"/>
              </a:rPr>
              <a:t/>
            </a:r>
            <a:br>
              <a:rPr lang="en-US" altLang="zh-CN" sz="1800" dirty="0" smtClean="0"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zh-CN" altLang="en-US" sz="1800" dirty="0" smtClean="0">
                <a:latin typeface="Arial" panose="020B0604020202020204" pitchFamily="34" charset="0"/>
                <a:ea typeface="宋体" panose="02010600030101010101" pitchFamily="2" charset="-122"/>
              </a:rPr>
              <a:t>访问更多信息参见</a:t>
            </a:r>
            <a:r>
              <a:rPr lang="en-US" altLang="zh-CN" sz="1800" u="sng" dirty="0" smtClean="0">
                <a:solidFill>
                  <a:srgbClr val="2D2DB9"/>
                </a:solidFill>
                <a:ea typeface="宋体" panose="02010600030101010101" pitchFamily="2" charset="-122"/>
                <a:hlinkClick r:id="rId2"/>
              </a:rPr>
              <a:t>https://connect.ebsco.com/</a:t>
            </a:r>
            <a:r>
              <a:rPr lang="en-US" altLang="zh-CN" sz="1800" dirty="0" smtClean="0">
                <a:solidFill>
                  <a:srgbClr val="2D2DB9"/>
                </a:solidFill>
                <a:ea typeface="宋体" panose="02010600030101010101" pitchFamily="2" charset="-122"/>
              </a:rPr>
              <a:t> </a:t>
            </a:r>
            <a:r>
              <a:rPr lang="zh-CN" altLang="zh-CN" sz="1800" dirty="0" smtClean="0">
                <a:ea typeface="宋体" panose="02010600030101010101" pitchFamily="2" charset="-122"/>
              </a:rPr>
              <a:t/>
            </a:r>
            <a:br>
              <a:rPr lang="zh-CN" altLang="zh-CN" sz="1800" dirty="0" smtClean="0">
                <a:ea typeface="宋体" panose="02010600030101010101" pitchFamily="2" charset="-122"/>
              </a:rPr>
            </a:br>
            <a:r>
              <a:rPr lang="en-US" altLang="zh-CN" dirty="0" smtClean="0">
                <a:ea typeface="宋体" panose="02010600030101010101" pitchFamily="2" charset="-122"/>
              </a:rPr>
              <a:t> </a:t>
            </a:r>
            <a:r>
              <a:rPr lang="en-US" altLang="zh-CN" dirty="0" smtClean="0">
                <a:latin typeface="Arial" panose="020B0604020202020204" pitchFamily="34" charset="0"/>
                <a:ea typeface="宋体" panose="02010600030101010101" pitchFamily="2" charset="-122"/>
              </a:rPr>
              <a:t/>
            </a:r>
            <a:br>
              <a:rPr lang="en-US" altLang="zh-CN" dirty="0" smtClean="0"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en-US" altLang="zh-CN" sz="2100" dirty="0" smtClean="0">
                <a:latin typeface="Arial" panose="020B0604020202020204" pitchFamily="34" charset="0"/>
                <a:ea typeface="宋体" panose="02010600030101010101" pitchFamily="2" charset="-122"/>
              </a:rPr>
              <a:t>Sophia Jiang</a:t>
            </a:r>
            <a:br>
              <a:rPr lang="en-US" altLang="zh-CN" sz="2100" dirty="0" smtClean="0"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en-US" altLang="zh-CN" sz="2100" dirty="0" smtClean="0">
                <a:latin typeface="Arial" panose="020B0604020202020204" pitchFamily="34" charset="0"/>
                <a:ea typeface="宋体" panose="02010600030101010101" pitchFamily="2" charset="-122"/>
              </a:rPr>
              <a:t>sjiang@ebsco.com</a:t>
            </a:r>
          </a:p>
        </p:txBody>
      </p:sp>
      <p:pic>
        <p:nvPicPr>
          <p:cNvPr id="363523" name="Picture 3" descr="C:\Users\sjiang\Desktop\simplified chines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813" y="687388"/>
            <a:ext cx="1762125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3524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13" y="698500"/>
            <a:ext cx="179387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274888" y="2554288"/>
            <a:ext cx="1703387" cy="369887"/>
          </a:xfrm>
          <a:prstGeom prst="rect">
            <a:avLst/>
          </a:prstGeom>
        </p:spPr>
        <p:txBody>
          <a:bodyPr wrap="none">
            <a:spAutoFit/>
          </a:bodyPr>
          <a:lstStyle>
            <a:lvl1pPr defTabSz="6858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6858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6858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6858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6858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EBSCO</a:t>
            </a:r>
            <a:r>
              <a: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公众号</a:t>
            </a:r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226050" y="2554288"/>
            <a:ext cx="1009650" cy="339725"/>
          </a:xfrm>
          <a:prstGeom prst="rect">
            <a:avLst/>
          </a:prstGeom>
        </p:spPr>
        <p:txBody>
          <a:bodyPr wrap="none">
            <a:spAutoFit/>
          </a:bodyPr>
          <a:lstStyle>
            <a:lvl1pPr defTabSz="6858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6858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6858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6858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6858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课程评价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2264049"/>
      </p:ext>
    </p:extLst>
  </p:cSld>
  <p:clrMapOvr>
    <a:masterClrMapping/>
  </p:clrMapOvr>
  <p:transition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b639969d8f1351fa6a55672cacab1f5c64bf087"/>
</p:tagLst>
</file>

<file path=ppt/theme/theme1.xml><?xml version="1.0" encoding="utf-8"?>
<a:theme xmlns:a="http://schemas.openxmlformats.org/drawingml/2006/main" name="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969696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96969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2_EBSCO Basic Template">
  <a:themeElements>
    <a:clrScheme name="EBSCO Them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83053"/>
      </a:accent1>
      <a:accent2>
        <a:srgbClr val="375C82"/>
      </a:accent2>
      <a:accent3>
        <a:srgbClr val="ABC7E3"/>
      </a:accent3>
      <a:accent4>
        <a:srgbClr val="D2CFD4"/>
      </a:accent4>
      <a:accent5>
        <a:srgbClr val="08A46F"/>
      </a:accent5>
      <a:accent6>
        <a:srgbClr val="373737"/>
      </a:accent6>
      <a:hlink>
        <a:srgbClr val="1830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969696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96969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2_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969696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96969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969696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96969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969696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96969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1_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969696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96969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3_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969696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96969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5_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969696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96969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8_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969696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96969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7_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969696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96969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9_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969696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96969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2_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969696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96969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LongProperties xmlns="http://schemas.microsoft.com/office/2006/metadata/longProperties"/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34B630FFA53245B411A657E2B120A6" ma:contentTypeVersion="11" ma:contentTypeDescription="Create a new document." ma:contentTypeScope="" ma:versionID="975b8d580e7d50f68abd9559d12e05b9">
  <xsd:schema xmlns:xsd="http://www.w3.org/2001/XMLSchema" xmlns:p="http://schemas.microsoft.com/office/2006/metadata/properties" xmlns:ns2="5f255bb2-3992-4ef0-aeca-1e379827fd79" targetNamespace="http://schemas.microsoft.com/office/2006/metadata/properties" ma:root="true" ma:fieldsID="079970f0a1d17ed4c7f939eb2cdd4aa3" ns2:_="">
    <xsd:import namespace="5f255bb2-3992-4ef0-aeca-1e379827fd79"/>
    <xsd:element name="properties">
      <xsd:complexType>
        <xsd:sequence>
          <xsd:element name="documentManagement">
            <xsd:complexType>
              <xsd:all>
                <xsd:element ref="ns2:LastUpdate" minOccurs="0"/>
                <xsd:element ref="ns2:Notes1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5f255bb2-3992-4ef0-aeca-1e379827fd79" elementFormDefault="qualified">
    <xsd:import namespace="http://schemas.microsoft.com/office/2006/documentManagement/types"/>
    <xsd:element name="LastUpdate" ma:index="2" nillable="true" ma:displayName="Last Update" ma:default="[today]" ma:format="DateOnly" ma:internalName="LastUpdate">
      <xsd:simpleType>
        <xsd:restriction base="dms:DateTime"/>
      </xsd:simpleType>
    </xsd:element>
    <xsd:element name="Notes1" ma:index="9" nillable="true" ma:displayName="Notes" ma:description="Specific notes regarding the PPT results per management. Must include initials and date of Note." ma:internalName="Notes1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5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CE74413B-C1A6-468D-ACF2-99FF36638E1A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166344B8-370B-4851-B735-43A783CD1F3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DD6F48-B8DA-4F1B-AD90-CB4F578E81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f255bb2-3992-4ef0-aeca-1e379827fd79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7788</TotalTime>
  <Words>1006</Words>
  <Application>Microsoft Office PowerPoint</Application>
  <PresentationFormat>全屏显示(4:3)</PresentationFormat>
  <Paragraphs>134</Paragraphs>
  <Slides>44</Slides>
  <Notes>6</Notes>
  <HiddenSlides>0</HiddenSlides>
  <MMClips>0</MMClips>
  <ScaleCrop>false</ScaleCrop>
  <HeadingPairs>
    <vt:vector size="4" baseType="variant">
      <vt:variant>
        <vt:lpstr>主题</vt:lpstr>
      </vt:variant>
      <vt:variant>
        <vt:i4>18</vt:i4>
      </vt:variant>
      <vt:variant>
        <vt:lpstr>幻灯片标题</vt:lpstr>
      </vt:variant>
      <vt:variant>
        <vt:i4>44</vt:i4>
      </vt:variant>
    </vt:vector>
  </HeadingPairs>
  <TitlesOfParts>
    <vt:vector size="62" baseType="lpstr">
      <vt:lpstr>Default Design</vt:lpstr>
      <vt:lpstr>1_Office Theme</vt:lpstr>
      <vt:lpstr>2_EBSCO Basic Template</vt:lpstr>
      <vt:lpstr>1_Default Design</vt:lpstr>
      <vt:lpstr>Office Theme</vt:lpstr>
      <vt:lpstr>2_Default Design</vt:lpstr>
      <vt:lpstr>4_Default Design</vt:lpstr>
      <vt:lpstr>6_Default Design</vt:lpstr>
      <vt:lpstr>11_Default Design</vt:lpstr>
      <vt:lpstr>10_Office Theme</vt:lpstr>
      <vt:lpstr>9_Office Theme</vt:lpstr>
      <vt:lpstr>2_Office Theme</vt:lpstr>
      <vt:lpstr>3_Default Design</vt:lpstr>
      <vt:lpstr>5_Default Design</vt:lpstr>
      <vt:lpstr>8_Default Design</vt:lpstr>
      <vt:lpstr>7_Default Design</vt:lpstr>
      <vt:lpstr>9_Default Design</vt:lpstr>
      <vt:lpstr>12_Default Design</vt:lpstr>
      <vt:lpstr>PowerPoint 演示文稿</vt:lpstr>
      <vt:lpstr>PowerPoint 演示文稿</vt:lpstr>
      <vt:lpstr>H.Q. based in Boston</vt:lpstr>
      <vt:lpstr>哈佛大学图书馆</vt:lpstr>
      <vt:lpstr>耶鲁大学图书馆</vt:lpstr>
      <vt:lpstr>PowerPoint 演示文稿</vt:lpstr>
      <vt:lpstr>课程内容</vt:lpstr>
      <vt:lpstr>PowerPoint 演示文稿</vt:lpstr>
      <vt:lpstr>Make-Up of Hospitality &amp; Tourism Complete</vt:lpstr>
      <vt:lpstr>Hospitality &amp; Tourism Complete Contains the Journal of Hospitality  &amp; Tourism Education</vt:lpstr>
      <vt:lpstr>Hospitality &amp; Tourism Complete Contains Hosteur </vt:lpstr>
      <vt:lpstr>Hospitality &amp; Tourism Complete Contains the Guide to College Programs in Hospitality, Tourism &amp; Culinary Arts, Ninth Edition </vt:lpstr>
      <vt:lpstr>第二部分： 上机操作演示            </vt:lpstr>
      <vt:lpstr>PowerPoint 演示文稿</vt:lpstr>
      <vt:lpstr>PowerPoint 演示文稿</vt:lpstr>
      <vt:lpstr>PowerPoint 演示文稿</vt:lpstr>
      <vt:lpstr>检索技巧</vt:lpstr>
      <vt:lpstr>PowerPoint 演示文稿</vt:lpstr>
      <vt:lpstr>PowerPoint 演示文稿</vt:lpstr>
      <vt:lpstr>PowerPoint 演示文稿</vt:lpstr>
      <vt:lpstr>PowerPoint 演示文稿</vt:lpstr>
      <vt:lpstr>如何检索HTML格式带翻译和朗读的文献？</vt:lpstr>
      <vt:lpstr>如何检索最近一周发表的文献？</vt:lpstr>
      <vt:lpstr>第二小节   搜索顶尖英文期刊， 免费订阅酒店及旅游管理期刊 Create Alerts </vt:lpstr>
      <vt:lpstr>PowerPoint 演示文稿</vt:lpstr>
      <vt:lpstr>Hospitality &amp; Tourism Complete Contains the Journal of Hospitality  &amp; Tourism Education</vt:lpstr>
      <vt:lpstr>Hospitality &amp; Tourism Complete Contains Hosteur </vt:lpstr>
      <vt:lpstr>PowerPoint 演示文稿</vt:lpstr>
      <vt:lpstr>PowerPoint 演示文稿</vt:lpstr>
      <vt:lpstr>第三小节  文件夹的建立与利用 My EBSCO host Folder Account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第四小节  EBSCO支持站点 https//:connect.ebsco.com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Thank You!  访问更多信息参见https://connect.ebsco.com/    Sophia Jiang sjiang@ebsco.com</vt:lpstr>
    </vt:vector>
  </TitlesOfParts>
  <Company>EBSCO Publishing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Hospitality &amp; Tourism Complete</dc:title>
  <dc:creator>EBSCO Publishing</dc:creator>
  <cp:lastModifiedBy>85111</cp:lastModifiedBy>
  <cp:revision>604</cp:revision>
  <cp:lastPrinted>2006-06-08T20:56:29Z</cp:lastPrinted>
  <dcterms:created xsi:type="dcterms:W3CDTF">2003-11-13T13:57:44Z</dcterms:created>
  <dcterms:modified xsi:type="dcterms:W3CDTF">2019-06-21T07:01:21Z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">
    <vt:lpwstr>Document</vt:lpwstr>
  </property>
  <property fmtid="{D5CDD505-2E9C-101B-9397-08002B2CF9AE}" pid="3" name="ContentTypeId">
    <vt:lpwstr>0x010100ED34B630FFA53245B411A657E2B120A6</vt:lpwstr>
  </property>
  <property fmtid="{D5CDD505-2E9C-101B-9397-08002B2CF9AE}" pid="4" name="Notes1">
    <vt:lpwstr/>
  </property>
</Properties>
</file>